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1406"/>
    <a:srgbClr val="BA0E27"/>
    <a:srgbClr val="990000"/>
    <a:srgbClr val="800000"/>
    <a:srgbClr val="CC0066"/>
    <a:srgbClr val="FF0066"/>
    <a:srgbClr val="260000"/>
    <a:srgbClr val="000A1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7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9828584" cy="6741368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4180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1916832"/>
            <a:ext cx="64087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инновационного проекта </a:t>
            </a: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«Предоставление </a:t>
            </a: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дошкольного образования (</a:t>
            </a:r>
            <a:r>
              <a:rPr lang="ru-RU" sz="20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предшкольная</a:t>
            </a: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подготовка)</a:t>
            </a:r>
          </a:p>
          <a:p>
            <a:pPr algn="ctr"/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детям в возрасте от 5 до 7 лет </a:t>
            </a:r>
          </a:p>
          <a:p>
            <a:pPr algn="ctr"/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из числа коренных малочисленных народов Севера на базе МКДОУ детский сад «Рыбка</a:t>
            </a: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»»</a:t>
            </a:r>
            <a:endParaRPr lang="ru-RU" sz="2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 2015-2020 </a:t>
            </a: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Шабашева Елена Анатольевна, заведующий МКДОУ детский сад «Рыбка»                                                                  </a:t>
            </a:r>
            <a:r>
              <a:rPr lang="ru-RU" sz="1600" b="1" dirty="0" smtClean="0">
                <a:solidFill>
                  <a:srgbClr val="9C1406"/>
                </a:solidFill>
                <a:latin typeface="Times New Roman" pitchFamily="18" charset="0"/>
                <a:cs typeface="Times New Roman" pitchFamily="18" charset="0"/>
              </a:rPr>
              <a:t>п.Тазовский, 2016 год</a:t>
            </a:r>
            <a:endParaRPr lang="ru-RU" sz="1600" b="1" dirty="0">
              <a:solidFill>
                <a:srgbClr val="9C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венера\AppData\Local\Microsoft\Windows\Temporary Internet Files\Content.Word\IMG_057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980728"/>
            <a:ext cx="2915816" cy="5370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499992" y="260648"/>
            <a:ext cx="4104456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>
              <a:latin typeface="Bookman Old Style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конференция:</a:t>
            </a:r>
          </a:p>
          <a:p>
            <a:pPr algn="ctr"/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п. Тазовский, 9 сентября 2016 год</a:t>
            </a:r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</a:t>
            </a:r>
          </a:p>
          <a:p>
            <a:pPr algn="ctr"/>
            <a:endParaRPr lang="ru-RU" sz="12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11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0592" cy="7046640"/>
          </a:xfrm>
          <a:prstGeom prst="rect">
            <a:avLst/>
          </a:prstGeom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5148064" y="116632"/>
            <a:ext cx="3816424" cy="6926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1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год</a:t>
            </a:r>
            <a:endParaRPr lang="ru-RU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Содержимое 3" descr="Юный конструктор"/>
          <p:cNvPicPr>
            <a:picLocks/>
          </p:cNvPicPr>
          <p:nvPr/>
        </p:nvPicPr>
        <p:blipFill>
          <a:blip r:embed="rId3" cstate="print"/>
          <a:srcRect t="26481" r="8347" b="2763"/>
          <a:stretch>
            <a:fillRect/>
          </a:stretch>
        </p:blipFill>
        <p:spPr bwMode="auto">
          <a:xfrm>
            <a:off x="0" y="0"/>
            <a:ext cx="4535488" cy="357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6" name="Рисунок 5" descr="G:\WP_20151217_008.jpg"/>
          <p:cNvPicPr/>
          <p:nvPr/>
        </p:nvPicPr>
        <p:blipFill>
          <a:blip r:embed="rId4" cstate="print"/>
          <a:srcRect l="20388" r="25054"/>
          <a:stretch>
            <a:fillRect/>
          </a:stretch>
        </p:blipFill>
        <p:spPr bwMode="auto">
          <a:xfrm>
            <a:off x="6156176" y="980728"/>
            <a:ext cx="3168352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 descr="G:\IMG_2388.JPG"/>
          <p:cNvPicPr/>
          <p:nvPr/>
        </p:nvPicPr>
        <p:blipFill>
          <a:blip r:embed="rId5" cstate="print"/>
          <a:srcRect l="10529" t="20428" r="10725" b="1733"/>
          <a:stretch>
            <a:fillRect/>
          </a:stretch>
        </p:blipFill>
        <p:spPr bwMode="auto">
          <a:xfrm>
            <a:off x="2195736" y="2924944"/>
            <a:ext cx="4788024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8" name="Скругленный прямоугольник 7"/>
          <p:cNvSpPr/>
          <p:nvPr/>
        </p:nvSpPr>
        <p:spPr>
          <a:xfrm>
            <a:off x="0" y="3284984"/>
            <a:ext cx="2267744" cy="4320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 с мячом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76256" y="3717032"/>
            <a:ext cx="2267744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Конструирование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1560" y="5589240"/>
            <a:ext cx="3096344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Спортивное мероприятие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«А ну-ка, парни!»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10153128" cy="6858000"/>
          </a:xfrm>
          <a:prstGeom prst="rect">
            <a:avLst/>
          </a:prstGeom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5148064" y="260648"/>
            <a:ext cx="3744416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9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год</a:t>
            </a:r>
            <a:endParaRPr lang="ru-RU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0132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6" name="Рисунок 5" descr="C:\Users\123\AppData\Local\Microsoft\Windows\Temporary Internet Files\Content.Word\20151119_090331.jpg"/>
          <p:cNvPicPr/>
          <p:nvPr/>
        </p:nvPicPr>
        <p:blipFill>
          <a:blip r:embed="rId3" cstate="print"/>
          <a:srcRect l="8503" t="3642" r="4239"/>
          <a:stretch>
            <a:fillRect/>
          </a:stretch>
        </p:blipFill>
        <p:spPr bwMode="auto">
          <a:xfrm rot="5400000">
            <a:off x="-414664" y="1159623"/>
            <a:ext cx="4968554" cy="3331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7" name="Рисунок 6" descr="G:\IMG_20151119_103424.jpg"/>
          <p:cNvPicPr/>
          <p:nvPr/>
        </p:nvPicPr>
        <p:blipFill>
          <a:blip r:embed="rId4" cstate="print"/>
          <a:srcRect l="31842" t="20140" r="10319" b="16768"/>
          <a:stretch>
            <a:fillRect/>
          </a:stretch>
        </p:blipFill>
        <p:spPr bwMode="auto">
          <a:xfrm>
            <a:off x="3923928" y="980728"/>
            <a:ext cx="4955906" cy="4052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Рисунок 7" descr="C:\Users\123\AppData\Local\Microsoft\Windows\Temporary Internet Files\Content.Word\20151119_091205.jpg"/>
          <p:cNvPicPr/>
          <p:nvPr/>
        </p:nvPicPr>
        <p:blipFill>
          <a:blip r:embed="rId5" cstate="print"/>
          <a:srcRect l="13254" t="10652" r="13913"/>
          <a:stretch>
            <a:fillRect/>
          </a:stretch>
        </p:blipFill>
        <p:spPr bwMode="auto">
          <a:xfrm>
            <a:off x="5652120" y="3573016"/>
            <a:ext cx="381642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Скругленный прямоугольник 8"/>
          <p:cNvSpPr/>
          <p:nvPr/>
        </p:nvSpPr>
        <p:spPr>
          <a:xfrm>
            <a:off x="251520" y="5373216"/>
            <a:ext cx="5184576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Районный конкурс экскурсоводов,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III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 место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9217024" cy="7290048"/>
          </a:xfrm>
          <a:prstGeom prst="rect">
            <a:avLst/>
          </a:prstGeom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5292080" y="188640"/>
            <a:ext cx="3240360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990000"/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000" dirty="0" smtClean="0">
                <a:solidFill>
                  <a:srgbClr val="990000"/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900" b="1" i="1" dirty="0" smtClean="0">
                <a:solidFill>
                  <a:srgbClr val="990000"/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000" b="1" dirty="0" smtClean="0">
              <a:solidFill>
                <a:srgbClr val="990000"/>
              </a:solidFill>
              <a:latin typeface="Bookman Old Style" pitchFamily="18" charset="0"/>
            </a:endParaRPr>
          </a:p>
          <a:p>
            <a:r>
              <a:rPr lang="ru-RU" sz="1000" b="1" dirty="0" smtClean="0">
                <a:solidFill>
                  <a:srgbClr val="990000"/>
                </a:solidFill>
                <a:latin typeface="Bookman Old Style" pitchFamily="18" charset="0"/>
              </a:rPr>
              <a:t>  п. Тазовский, 9 сентября 2016 год</a:t>
            </a:r>
            <a:endParaRPr lang="ru-RU" sz="900" dirty="0"/>
          </a:p>
        </p:txBody>
      </p:sp>
      <p:pic>
        <p:nvPicPr>
          <p:cNvPr id="4" name="Рисунок 3" descr="F:\IMG_1439.JPG"/>
          <p:cNvPicPr/>
          <p:nvPr/>
        </p:nvPicPr>
        <p:blipFill>
          <a:blip r:embed="rId3" cstate="print"/>
          <a:srcRect l="4753" r="9549" b="1691"/>
          <a:stretch>
            <a:fillRect/>
          </a:stretch>
        </p:blipFill>
        <p:spPr bwMode="auto">
          <a:xfrm>
            <a:off x="467544" y="260648"/>
            <a:ext cx="4716016" cy="4378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F:\IMG_1373.JPG"/>
          <p:cNvPicPr/>
          <p:nvPr/>
        </p:nvPicPr>
        <p:blipFill>
          <a:blip r:embed="rId4" cstate="print"/>
          <a:srcRect t="19324" r="15811" b="12526"/>
          <a:stretch>
            <a:fillRect/>
          </a:stretch>
        </p:blipFill>
        <p:spPr bwMode="auto">
          <a:xfrm>
            <a:off x="4355976" y="4077072"/>
            <a:ext cx="5017519" cy="3173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5013176"/>
            <a:ext cx="3851920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Работа с геометрическими фигурами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92080" y="3573016"/>
            <a:ext cx="3851920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Экскурсия в краеведческий музей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648" cy="6858000"/>
          </a:xfrm>
          <a:prstGeom prst="rect">
            <a:avLst/>
          </a:prstGeom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5580112" y="188640"/>
            <a:ext cx="3744416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990000"/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200" dirty="0" smtClean="0">
                <a:solidFill>
                  <a:srgbClr val="990000"/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1100" b="1" i="1" dirty="0" smtClean="0">
                <a:solidFill>
                  <a:srgbClr val="990000"/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200" b="1" dirty="0" smtClean="0">
              <a:solidFill>
                <a:srgbClr val="990000"/>
              </a:solidFill>
              <a:latin typeface="Bookman Old Style" pitchFamily="18" charset="0"/>
            </a:endParaRPr>
          </a:p>
          <a:p>
            <a:r>
              <a:rPr lang="ru-RU" sz="1200" b="1" dirty="0" smtClean="0">
                <a:solidFill>
                  <a:srgbClr val="990000"/>
                </a:solidFill>
                <a:latin typeface="Bookman Old Style" pitchFamily="18" charset="0"/>
              </a:rPr>
              <a:t>  п. Тазовский, 9 сентября 2016 год</a:t>
            </a:r>
            <a:endParaRPr lang="ru-RU" sz="1100" dirty="0"/>
          </a:p>
        </p:txBody>
      </p:sp>
      <p:pic>
        <p:nvPicPr>
          <p:cNvPr id="4" name="Рисунок 3" descr="C:\Users\123\Desktop\15 марта 2016 года\Новая папка\IMG_3005.JPG"/>
          <p:cNvPicPr/>
          <p:nvPr/>
        </p:nvPicPr>
        <p:blipFill>
          <a:blip r:embed="rId3" cstate="print"/>
          <a:srcRect t="21981" r="10093"/>
          <a:stretch>
            <a:fillRect/>
          </a:stretch>
        </p:blipFill>
        <p:spPr bwMode="auto">
          <a:xfrm>
            <a:off x="0" y="0"/>
            <a:ext cx="5338258" cy="3474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Рисунок 4" descr="C:\Users\123\Desktop\15 марта 2016 года\Новая папка\IMG_3025.JPG"/>
          <p:cNvPicPr/>
          <p:nvPr/>
        </p:nvPicPr>
        <p:blipFill>
          <a:blip r:embed="rId4" cstate="print"/>
          <a:srcRect l="5658" t="10386" r="13851" b="1932"/>
          <a:stretch>
            <a:fillRect/>
          </a:stretch>
        </p:blipFill>
        <p:spPr bwMode="auto">
          <a:xfrm>
            <a:off x="5364088" y="1196752"/>
            <a:ext cx="3491880" cy="27082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 descr="C:\Users\123\Desktop\Проект10декабря\26 апреля2016 года\Новая папка\IMG_3026.JPG"/>
          <p:cNvPicPr/>
          <p:nvPr/>
        </p:nvPicPr>
        <p:blipFill>
          <a:blip r:embed="rId5" cstate="print"/>
          <a:srcRect l="22035" t="4296" r="15510" b="17370"/>
          <a:stretch>
            <a:fillRect/>
          </a:stretch>
        </p:blipFill>
        <p:spPr bwMode="auto">
          <a:xfrm>
            <a:off x="-180528" y="2348880"/>
            <a:ext cx="3096344" cy="3284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915816" y="3429000"/>
            <a:ext cx="3600400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 библиотеку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 descr="E:\фото 2015-16\экскурсия в пожарную часть\IMG_08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77072"/>
            <a:ext cx="3672409" cy="23982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300192" y="5301208"/>
            <a:ext cx="2843808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 пожарную часть п. Тазовский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648" cy="6858000"/>
          </a:xfrm>
          <a:prstGeom prst="rect">
            <a:avLst/>
          </a:prstGeom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5652120" y="188640"/>
            <a:ext cx="3672408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11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pPr>
              <a:tabLst>
                <a:tab pos="801688" algn="l"/>
                <a:tab pos="1162050" algn="l"/>
              </a:tabLst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</a:t>
            </a:r>
            <a:r>
              <a:rPr lang="ru-RU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п. Тазовский, 9 сентября 2016 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332656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:\20160114_1417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16632"/>
            <a:ext cx="197971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G:\20160114_1434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124744"/>
            <a:ext cx="1778753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G:\20160114_1435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340768"/>
            <a:ext cx="1728192" cy="238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G:\20160114_14424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124744"/>
            <a:ext cx="172819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G:\20160114_1445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1340768"/>
            <a:ext cx="187220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G:\Диплом Салиндер Дианы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501008"/>
            <a:ext cx="2191568" cy="309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G:\Салиндер Данил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3797084"/>
            <a:ext cx="2344441" cy="287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20160114_14471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3356992"/>
            <a:ext cx="223224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64" cy="7290048"/>
          </a:xfrm>
          <a:prstGeom prst="rect">
            <a:avLst/>
          </a:prstGeom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0065076"/>
              </p:ext>
            </p:extLst>
          </p:nvPr>
        </p:nvGraphicFramePr>
        <p:xfrm>
          <a:off x="179512" y="1412776"/>
          <a:ext cx="8964488" cy="48965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64488"/>
              </a:tblGrid>
              <a:tr h="4896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 smtClean="0">
                          <a:solidFill>
                            <a:srgbClr val="00206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 </a:t>
                      </a:r>
                      <a:endParaRPr lang="ru-RU" sz="2000" b="1" i="1" kern="1200" dirty="0">
                        <a:solidFill>
                          <a:srgbClr val="00206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8263" y="2980692"/>
            <a:ext cx="8136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76056" y="188640"/>
            <a:ext cx="3456384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конференция:</a:t>
            </a:r>
          </a:p>
          <a:p>
            <a:pPr algn="ctr"/>
            <a:r>
              <a:rPr lang="ru-RU" sz="1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год</a:t>
            </a:r>
            <a:r>
              <a:rPr lang="ru-RU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188640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123\Desktop\ПедКОНФЕРЕНЦИЯсентябрь2016\скан\вануйто верони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404664"/>
            <a:ext cx="262778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C:\Users\123\Desktop\ПедКОНФЕРЕНЦИЯсентябрь2016\скан\салиндер диан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980728"/>
            <a:ext cx="226272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 descr="C:\Users\123\Desktop\ПедКОНФЕРЕНЦИЯсентябрь2016\скан\тэсида элеонор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196752"/>
            <a:ext cx="2088232" cy="2536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C:\Users\123\Desktop\ПедКОНФЕРЕНЦИЯсентябрь2016\скан\неркахы дмитри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429000"/>
            <a:ext cx="2220525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5" descr="C:\Users\123\Desktop\ПедКОНФЕРЕНЦИЯсентябрь2016\скан\салиндер диан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3861048"/>
            <a:ext cx="352839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7" descr="C:\Users\123\Desktop\ПедКОНФЕРЕНЦИЯсентябрь2016\скан\тибичи элеонор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3717032"/>
            <a:ext cx="2088231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3208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10404648" cy="6858000"/>
          </a:xfrm>
          <a:prstGeom prst="rect">
            <a:avLst/>
          </a:prstGeom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6012160" y="188640"/>
            <a:ext cx="3384376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11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pPr>
              <a:tabLst>
                <a:tab pos="541338" algn="l"/>
                <a:tab pos="892175" algn="l"/>
                <a:tab pos="1162050" algn="l"/>
              </a:tabLst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9793" y="260648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Целевые ориентиры (ФГОС ДО)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412776"/>
            <a:ext cx="3384376" cy="16561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050" dirty="0" smtClean="0"/>
          </a:p>
          <a:p>
            <a:pPr lvl="0"/>
            <a:r>
              <a:rPr lang="ru-RU" sz="1050" dirty="0" smtClean="0">
                <a:sym typeface="Wingdings 3"/>
              </a:rPr>
              <a:t>*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достаточно хорошо владеет устной речью, может выражать свои мысли и желания, может использовать речь для выражения своих мыслей, чувств и желаний, построения речевого высказывания в ситуации общения, может выделять звуки в словах, у ребенка складываются предпосылки грамотности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80729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ЭТАПЕ ЗАВЕРШЕНИЯ ДОШКОЛЬНОГО  ОБРАЗОВАНИЯ: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3429000"/>
            <a:ext cx="3528392" cy="25202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*ребёнок проявляет любознательность, задает вопросы взрослым и сверстникам, интересуется причинно-следственными связями, пытается самостоятельно придумывать объяснения явлениям природы и поступкам людей; склонен наблюдать, экспериментировать. Обладает начальными знаниями о себе, о природном и социальном мире, в котором он живет; знаком с произведениями детской литературы, обладает элементарными представлениями из области живой природы, естествознания, математики, истории и т.п.; </a:t>
            </a:r>
            <a:endParaRPr lang="ru-RU" sz="12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07904" y="1628800"/>
            <a:ext cx="3024336" cy="18722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ребёнка развита крупная и мелкая моторика; он подвижен, вынослив, владеет основными движениями, может контролировать свои движения и управлять ими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79704" y="2420888"/>
            <a:ext cx="2664296" cy="17281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 способен к волевым усилиям, может следовать социальным нормам поведения и правилам в разных видах деятельности, во взаимоотношениях со взрослыми и сверстниками, может соблюдать правила безопасного поведения и личной гигиены;</a:t>
            </a:r>
            <a:endParaRPr lang="ru-RU" sz="115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1920" y="4221088"/>
            <a:ext cx="3168352" cy="1800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 способен к принятию собственных решений, опираясь на свои знания и умения в различных видах деятельности. 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6536" cy="7290048"/>
          </a:xfrm>
          <a:prstGeom prst="rect">
            <a:avLst/>
          </a:prstGeom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4572000" y="188640"/>
            <a:ext cx="374441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11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pPr>
              <a:tabLst>
                <a:tab pos="541338" algn="l"/>
                <a:tab pos="892175" algn="l"/>
                <a:tab pos="1162050" algn="l"/>
              </a:tabLst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2016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836712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Психолого-педагогическая диагностика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68144" y="1196752"/>
            <a:ext cx="28083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результатам психолого-педагогической диагностики</a:t>
            </a:r>
          </a:p>
          <a:p>
            <a:r>
              <a:rPr lang="ru-RU" b="1" i="1" dirty="0" smtClean="0">
                <a:solidFill>
                  <a:srgbClr val="BA0E27"/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400" b="1" i="1" dirty="0" smtClean="0">
                <a:solidFill>
                  <a:srgbClr val="BA0E27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b="1" i="1" dirty="0" smtClean="0">
                <a:solidFill>
                  <a:srgbClr val="BA0E27"/>
                </a:solidFill>
                <a:latin typeface="Times New Roman" pitchFamily="18" charset="0"/>
                <a:cs typeface="Times New Roman" pitchFamily="18" charset="0"/>
              </a:rPr>
              <a:t> детей – готовы к школьному обучению.</a:t>
            </a:r>
            <a:endParaRPr lang="ru-RU" b="1" i="1" dirty="0">
              <a:solidFill>
                <a:srgbClr val="BA0E2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23\Desktop\ПедКОНФЕРЕНЦИЯсентябрь2016\IMG_3465.JPG"/>
          <p:cNvPicPr/>
          <p:nvPr/>
        </p:nvPicPr>
        <p:blipFill>
          <a:blip r:embed="rId3" cstate="print"/>
          <a:srcRect l="5042" t="11695" r="22223" b="5251"/>
          <a:stretch>
            <a:fillRect/>
          </a:stretch>
        </p:blipFill>
        <p:spPr bwMode="auto">
          <a:xfrm>
            <a:off x="179512" y="1340768"/>
            <a:ext cx="3744416" cy="3456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23\Desktop\ПедКОНФЕРЕНЦИЯсентябрь2016\IMG_3500.JPG"/>
          <p:cNvPicPr/>
          <p:nvPr/>
        </p:nvPicPr>
        <p:blipFill>
          <a:blip r:embed="rId4" cstate="print"/>
          <a:srcRect l="17451" t="13612" r="12192" b="10445"/>
          <a:stretch>
            <a:fillRect/>
          </a:stretch>
        </p:blipFill>
        <p:spPr bwMode="auto">
          <a:xfrm>
            <a:off x="4067944" y="3212976"/>
            <a:ext cx="4176464" cy="3381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64" cy="7290048"/>
          </a:xfrm>
          <a:prstGeom prst="rect">
            <a:avLst/>
          </a:prstGeom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0065076"/>
              </p:ext>
            </p:extLst>
          </p:nvPr>
        </p:nvGraphicFramePr>
        <p:xfrm>
          <a:off x="179512" y="1412776"/>
          <a:ext cx="8964488" cy="48965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64488"/>
              </a:tblGrid>
              <a:tr h="4896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 smtClean="0">
                          <a:solidFill>
                            <a:srgbClr val="00206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 </a:t>
                      </a:r>
                      <a:r>
                        <a:rPr lang="ru-RU" sz="2400" b="1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Потребности и законодательная основа</a:t>
                      </a:r>
                      <a:endParaRPr lang="ru-RU" sz="2000" b="1" i="0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  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Одним из ключевых требований модернизации системы общего образования является требование обеспечения образовательными организациями государственных гарантий доступности и равных возможностей получения образования для всех слоев населения, независимо от материального достатка семьи, места проживания, языковой и культурной среды, этнической принадлежности.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1" kern="1200" dirty="0">
                        <a:solidFill>
                          <a:srgbClr val="00206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8263" y="2980692"/>
            <a:ext cx="8136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39952" y="188640"/>
            <a:ext cx="4176464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конференция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:</a:t>
            </a:r>
          </a:p>
          <a:p>
            <a:pPr algn="ctr"/>
            <a:r>
              <a:rPr lang="ru-RU" sz="11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год</a:t>
            </a:r>
            <a:r>
              <a:rPr lang="ru-RU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</a:t>
            </a:r>
          </a:p>
        </p:txBody>
      </p:sp>
      <p:pic>
        <p:nvPicPr>
          <p:cNvPr id="8" name="Picture 5" descr="C:\Users\венера\Desktop\конференция 2016\IMG_2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775226" cy="27089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4791660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208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40552" cy="6858000"/>
          </a:xfrm>
          <a:prstGeom prst="rect">
            <a:avLst/>
          </a:prstGeom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644008" y="116632"/>
            <a:ext cx="3744416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конференция:</a:t>
            </a:r>
          </a:p>
          <a:p>
            <a:pPr algn="ctr"/>
            <a:r>
              <a:rPr lang="ru-RU" sz="105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год</a:t>
            </a:r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</a:t>
            </a:r>
            <a:endParaRPr lang="ru-RU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96752"/>
            <a:ext cx="6318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Актуальность и значимость</a:t>
            </a:r>
            <a:endParaRPr lang="ru-RU" sz="24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844824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  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Особенности административно-территориального устройства муниципалитета (большая территориальная разобщенность; территориальная ограниченность вследствие отсутствия транспортной доступности: низкий уровень развития инфраструктуры) на сегодняшний день обуславливают проблему обеспечения равного доступа к получению общедоступного и бесплатного дошкольного образования детей из числа коренных малочисленных народов Севера, ведущих с родителями кочевой и полукочевой образ жизни.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 flipH="1">
            <a:off x="3203848" y="3933056"/>
            <a:ext cx="1512168" cy="13681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Доля КМНС (53 %)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88224" y="3933056"/>
            <a:ext cx="2016224" cy="1800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них 76% кочующих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123\Desktop\8ПедКОНФЕРЕНЦИЯсентябрь2016\Обложка.jpg"/>
          <p:cNvPicPr/>
          <p:nvPr/>
        </p:nvPicPr>
        <p:blipFill>
          <a:blip r:embed="rId3" cstate="print"/>
          <a:srcRect r="66614" b="67345"/>
          <a:stretch>
            <a:fillRect/>
          </a:stretch>
        </p:blipFill>
        <p:spPr bwMode="auto">
          <a:xfrm>
            <a:off x="6660232" y="1124744"/>
            <a:ext cx="19812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23\Desktop\8ПедКОНФЕРЕНЦИЯсентябрь2016\Обложка.jpg"/>
          <p:cNvPicPr/>
          <p:nvPr/>
        </p:nvPicPr>
        <p:blipFill>
          <a:blip r:embed="rId3" cstate="print"/>
          <a:srcRect l="6895" t="66186" r="40353" b="-1603"/>
          <a:stretch>
            <a:fillRect/>
          </a:stretch>
        </p:blipFill>
        <p:spPr bwMode="auto">
          <a:xfrm>
            <a:off x="179513" y="4509120"/>
            <a:ext cx="3024335" cy="181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Двойная стрелка влево/вправо 22"/>
          <p:cNvSpPr/>
          <p:nvPr/>
        </p:nvSpPr>
        <p:spPr>
          <a:xfrm rot="378560">
            <a:off x="4737132" y="4751726"/>
            <a:ext cx="1820950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28584" cy="6858000"/>
          </a:xfrm>
          <a:prstGeom prst="rect">
            <a:avLst/>
          </a:prstGeom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5508104" y="188640"/>
            <a:ext cx="3384376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1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год</a:t>
            </a: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96752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По данным ГБУЗ  ЯНАО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Тазовская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ЦРБ» по состоянию на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01.01.2016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dirty="0" smtClean="0">
                <a:solidFill>
                  <a:srgbClr val="002060"/>
                </a:solidFill>
              </a:rPr>
              <a:t> года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детей в возрасте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 5 до 7 лет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проживающих с родителями на межселенной территории Тазовского  района составляет,  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565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проекта «Кочевое образование»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67544" y="2348880"/>
            <a:ext cx="1656184" cy="13681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базе 3 детских садов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123\Desktop\8ПедКОНФЕРЕНЦИЯсентябрь2016\рисунок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492896"/>
            <a:ext cx="485775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395536" y="4437112"/>
            <a:ext cx="1584176" cy="129614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кочевых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групп кратковременного пребывания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660232" y="3284984"/>
            <a:ext cx="1512168" cy="1296144"/>
          </a:xfrm>
          <a:prstGeom prst="ellipse">
            <a:avLst/>
          </a:prstGeom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Посещают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56 детей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2348880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«Кочевое образование»</a:t>
            </a:r>
            <a:endParaRPr lang="ru-RU" sz="2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195736" y="2564904"/>
            <a:ext cx="936104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259632" y="3789040"/>
            <a:ext cx="0" cy="64807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051720" y="4149080"/>
            <a:ext cx="4680520" cy="1080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6536" cy="7290048"/>
          </a:xfrm>
          <a:prstGeom prst="rect">
            <a:avLst/>
          </a:prstGeom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932040" y="116632"/>
            <a:ext cx="3600400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1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год</a:t>
            </a: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268760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51520" y="2924944"/>
            <a:ext cx="2952328" cy="2160240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Направление деятельности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2348880"/>
            <a:ext cx="2952328" cy="9361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Предоставление дошкольного образования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3429000"/>
            <a:ext cx="3024336" cy="9361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Успешная социализация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4509120"/>
            <a:ext cx="3096344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Присмотр  и уход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 rot="5400000">
            <a:off x="3275856" y="4581128"/>
            <a:ext cx="288032" cy="2448272"/>
          </a:xfrm>
          <a:prstGeom prst="homePlate">
            <a:avLst>
              <a:gd name="adj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C:\Users\123\Desktop\8ПедКОНФЕРЕНЦИЯсентябрь2016\Обложка.jpg"/>
          <p:cNvPicPr/>
          <p:nvPr/>
        </p:nvPicPr>
        <p:blipFill>
          <a:blip r:embed="rId3" cstate="print"/>
          <a:srcRect l="33672" r="33779" b="67147"/>
          <a:stretch>
            <a:fillRect/>
          </a:stretch>
        </p:blipFill>
        <p:spPr bwMode="auto">
          <a:xfrm>
            <a:off x="2483768" y="332656"/>
            <a:ext cx="2077591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право 13"/>
          <p:cNvSpPr/>
          <p:nvPr/>
        </p:nvSpPr>
        <p:spPr>
          <a:xfrm>
            <a:off x="3318332" y="2888458"/>
            <a:ext cx="1541699" cy="46853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419872" y="3573016"/>
            <a:ext cx="1800200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419872" y="4653136"/>
            <a:ext cx="1368152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323528" y="6004532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  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Создание условий детям в возрасте от 5 до 7 лет из числа коренных малочисленных народов Севера на базе  МКДОУ детский сад «Рыбка», МКОУ «</a:t>
            </a:r>
            <a:r>
              <a:rPr lang="ru-RU" sz="1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Тазовская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школа-интернат»</a:t>
            </a:r>
            <a:endParaRPr lang="ru-RU" sz="1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4648" cy="6858000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868144" y="116632"/>
            <a:ext cx="3096344" cy="72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90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год</a:t>
            </a: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76672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ru-RU" sz="2400" b="1" dirty="0" smtClean="0">
                <a:solidFill>
                  <a:srgbClr val="8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Возможные риски </a:t>
            </a:r>
            <a:endParaRPr lang="ru-RU" sz="1050" b="1" dirty="0" smtClean="0">
              <a:solidFill>
                <a:srgbClr val="800000"/>
              </a:solidFill>
              <a:latin typeface="Cambria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ru-RU" sz="2400" b="1" dirty="0" smtClean="0">
                <a:solidFill>
                  <a:srgbClr val="8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 механизмы их минимизации</a:t>
            </a:r>
            <a:endParaRPr lang="ru-RU" sz="3200" b="1" dirty="0" smtClean="0">
              <a:solidFill>
                <a:srgbClr val="80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700808"/>
            <a:ext cx="2160240" cy="10801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Не в полном объёме усвоение программного материала дошкольного образования детьми из числа коренных малочисленных народов.</a:t>
            </a:r>
            <a:endParaRPr lang="ru-RU" sz="16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3789040"/>
            <a:ext cx="2160240" cy="10081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8636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Увеличение количества пропусков по болезни детьми  детского сада.</a:t>
            </a:r>
            <a:endParaRPr lang="ru-RU" sz="11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pic>
        <p:nvPicPr>
          <p:cNvPr id="15" name="Рисунок 14" descr="C:\Users\123\Desktop\8ПедКОНФЕРЕНЦИЯсентябрь2016\Обложка.jpg"/>
          <p:cNvPicPr/>
          <p:nvPr/>
        </p:nvPicPr>
        <p:blipFill>
          <a:blip r:embed="rId3" cstate="print"/>
          <a:srcRect l="67023" t="4487" r="2031" b="68269"/>
          <a:stretch>
            <a:fillRect/>
          </a:stretch>
        </p:blipFill>
        <p:spPr bwMode="auto">
          <a:xfrm>
            <a:off x="251520" y="4941168"/>
            <a:ext cx="18383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123\Desktop\8ПедКОНФЕРЕНЦИЯсентябрь2016\Обложка.jpg"/>
          <p:cNvPicPr/>
          <p:nvPr/>
        </p:nvPicPr>
        <p:blipFill>
          <a:blip r:embed="rId3" cstate="print"/>
          <a:srcRect l="67023" t="70833"/>
          <a:stretch>
            <a:fillRect/>
          </a:stretch>
        </p:blipFill>
        <p:spPr bwMode="auto">
          <a:xfrm>
            <a:off x="7596337" y="1916832"/>
            <a:ext cx="1944216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131840" y="1628800"/>
            <a:ext cx="2088232" cy="11521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Каникулярные дни в школе-интернате (3 раза в год, в детском саду -1 раз январь-февраль), дети с братьями и сёстрами едут    к родителям   в тундру.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3717032"/>
            <a:ext cx="2016224" cy="10801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Смена социальных условий проживания (из тундры - в посёлок)</a:t>
            </a:r>
            <a:endParaRPr lang="ru-RU" sz="12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24128" y="1700808"/>
            <a:ext cx="1872208" cy="10801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Подготовка раздаточного игрового  материла для организации совместной деятельности родителей и детей (в рамках  реализации ООП ДО)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52120" y="3717032"/>
            <a:ext cx="2088232" cy="12241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Оздоровление витаминизация, проведение медико-профилактических мероприятий (детский с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Times New Roman"/>
                <a:cs typeface="Times New Roman"/>
              </a:rPr>
              <a:t>ад, </a:t>
            </a: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 базе ГБУЗ «ТЦРБ»)</a:t>
            </a:r>
            <a:endParaRPr lang="ru-RU" sz="11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2555776" y="1988840"/>
            <a:ext cx="484632" cy="484632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5220072" y="2060848"/>
            <a:ext cx="484632" cy="484632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2555776" y="4149080"/>
            <a:ext cx="484632" cy="484632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>
            <a:off x="5148064" y="4077072"/>
            <a:ext cx="484632" cy="484632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10404648" cy="6858000"/>
          </a:xfrm>
          <a:prstGeom prst="rect">
            <a:avLst/>
          </a:prstGeom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5868144" y="260648"/>
            <a:ext cx="3816424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1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год</a:t>
            </a: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34076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Взаимодействие с организациями и учреждениями культуры и образования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75856" y="2348880"/>
            <a:ext cx="1872208" cy="172819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МКДОУ детский сад «Рыбка»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F:\фото к\IMG_1951.JPG"/>
          <p:cNvPicPr/>
          <p:nvPr/>
        </p:nvPicPr>
        <p:blipFill>
          <a:blip r:embed="rId3" cstate="print"/>
          <a:srcRect l="5612" t="20299" r="18707" b="10042"/>
          <a:stretch>
            <a:fillRect/>
          </a:stretch>
        </p:blipFill>
        <p:spPr bwMode="auto">
          <a:xfrm>
            <a:off x="5148064" y="2060848"/>
            <a:ext cx="3995936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фото к\IMG_2590.JPG"/>
          <p:cNvPicPr>
            <a:picLocks noChangeAspect="1" noChangeArrowheads="1"/>
          </p:cNvPicPr>
          <p:nvPr/>
        </p:nvPicPr>
        <p:blipFill>
          <a:blip r:embed="rId4" cstate="print"/>
          <a:srcRect l="12988" t="23750" r="23835" b="11151"/>
          <a:stretch>
            <a:fillRect/>
          </a:stretch>
        </p:blipFill>
        <p:spPr bwMode="auto">
          <a:xfrm>
            <a:off x="95236" y="3717032"/>
            <a:ext cx="3540660" cy="2736304"/>
          </a:xfrm>
          <a:prstGeom prst="rect">
            <a:avLst/>
          </a:prstGeom>
          <a:noFill/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1331640" y="2996952"/>
            <a:ext cx="194421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788024" y="3933056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584160" cy="6858000"/>
          </a:xfrm>
          <a:prstGeom prst="rect">
            <a:avLst/>
          </a:prstGeom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6084168" y="332656"/>
            <a:ext cx="3384376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1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год</a:t>
            </a: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 descr="F:\фото к\IMG_1658.JPG"/>
          <p:cNvPicPr/>
          <p:nvPr/>
        </p:nvPicPr>
        <p:blipFill>
          <a:blip r:embed="rId3" cstate="print"/>
          <a:srcRect l="2565" t="12183" r="23517" b="19209"/>
          <a:stretch>
            <a:fillRect/>
          </a:stretch>
        </p:blipFill>
        <p:spPr bwMode="auto">
          <a:xfrm>
            <a:off x="179512" y="3501008"/>
            <a:ext cx="3168352" cy="2625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агетная рамка 4"/>
          <p:cNvSpPr/>
          <p:nvPr/>
        </p:nvSpPr>
        <p:spPr>
          <a:xfrm>
            <a:off x="323528" y="1268760"/>
            <a:ext cx="1944216" cy="1224136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логопункт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- 7 чел, из 11/64%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2411760" y="836712"/>
            <a:ext cx="2232248" cy="1512168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 групповые развивающие занятия с педагогом-психологом-9 чел, из 11/82%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4716016" y="1484784"/>
            <a:ext cx="2520280" cy="1296144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КРЗ с учителем-дефектологом- 4 чел, 11/36%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7271792" y="2204864"/>
            <a:ext cx="1872208" cy="1512168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творческое объединение «Бусинка» – 2 ребёнка из 11/18%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7164288" y="4509120"/>
            <a:ext cx="2160240" cy="1512168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вокальную группу «Колокольчики» – 4 детей из 11/36%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F:\фото к\IMG_2126.JPG"/>
          <p:cNvPicPr/>
          <p:nvPr/>
        </p:nvPicPr>
        <p:blipFill>
          <a:blip r:embed="rId4" cstate="print"/>
          <a:srcRect l="2064" t="16000" r="16146" b="13250"/>
          <a:stretch>
            <a:fillRect/>
          </a:stretch>
        </p:blipFill>
        <p:spPr bwMode="auto">
          <a:xfrm>
            <a:off x="3131840" y="2780928"/>
            <a:ext cx="4152900" cy="2695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584160" cy="6858000"/>
          </a:xfrm>
          <a:prstGeom prst="rect">
            <a:avLst/>
          </a:prstGeom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5903640" y="188640"/>
            <a:ext cx="324036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Районная педагогическая </a:t>
            </a: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конференция:</a:t>
            </a:r>
          </a:p>
          <a:p>
            <a:pPr algn="ctr"/>
            <a:r>
              <a:rPr lang="ru-RU" sz="9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Инновационная деятельность в системе образования Тазовского района.</a:t>
            </a:r>
            <a:endParaRPr lang="ru-RU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r>
              <a:rPr lang="ru-RU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 п. Тазовский, 9 сентября 2016 год</a:t>
            </a:r>
            <a:endParaRPr lang="ru-RU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2267744" y="404664"/>
            <a:ext cx="4455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Творчество детей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G:\ПредставлениеНа МЭС\Рисунки\Салиндер Михаил.jpg"/>
          <p:cNvPicPr/>
          <p:nvPr/>
        </p:nvPicPr>
        <p:blipFill>
          <a:blip r:embed="rId3" cstate="print"/>
          <a:srcRect l="5441" t="4456" r="1035"/>
          <a:stretch>
            <a:fillRect/>
          </a:stretch>
        </p:blipFill>
        <p:spPr bwMode="auto">
          <a:xfrm>
            <a:off x="179512" y="980728"/>
            <a:ext cx="3700130" cy="16901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G:\ПредставлениеНа МЭС\Рисунки\Салиндер Святослав.jpg"/>
          <p:cNvPicPr/>
          <p:nvPr/>
        </p:nvPicPr>
        <p:blipFill>
          <a:blip r:embed="rId4" cstate="print"/>
          <a:srcRect l="4739" t="3604" r="1364" b="3063"/>
          <a:stretch>
            <a:fillRect/>
          </a:stretch>
        </p:blipFill>
        <p:spPr bwMode="auto">
          <a:xfrm>
            <a:off x="4067944" y="1052736"/>
            <a:ext cx="3012746" cy="2115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G:\ПредставлениеНа МЭС\Рисунки\Вануйто Вероника.jpg"/>
          <p:cNvPicPr/>
          <p:nvPr/>
        </p:nvPicPr>
        <p:blipFill>
          <a:blip r:embed="rId5" cstate="print"/>
          <a:srcRect l="8445" r="10117" b="9460"/>
          <a:stretch>
            <a:fillRect/>
          </a:stretch>
        </p:blipFill>
        <p:spPr bwMode="auto">
          <a:xfrm>
            <a:off x="179512" y="2996952"/>
            <a:ext cx="2141301" cy="3367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G:\ПредставлениеНа МЭС\Рисунки\Яр Максим.jpg"/>
          <p:cNvPicPr/>
          <p:nvPr/>
        </p:nvPicPr>
        <p:blipFill>
          <a:blip r:embed="rId6" cstate="print"/>
          <a:srcRect r="5632" b="5059"/>
          <a:stretch>
            <a:fillRect/>
          </a:stretch>
        </p:blipFill>
        <p:spPr bwMode="auto">
          <a:xfrm>
            <a:off x="2915816" y="3573016"/>
            <a:ext cx="2756048" cy="1959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123\Desktop\ПедКОНФЕРЕНЦИЯсентябрь2016\Рисунки\Тибичи Элеонора.jpg"/>
          <p:cNvPicPr/>
          <p:nvPr/>
        </p:nvPicPr>
        <p:blipFill>
          <a:blip r:embed="rId7" cstate="print"/>
          <a:srcRect l="5864" r="-100" b="4082"/>
          <a:stretch>
            <a:fillRect/>
          </a:stretch>
        </p:blipFill>
        <p:spPr bwMode="auto">
          <a:xfrm>
            <a:off x="6372200" y="3284984"/>
            <a:ext cx="2088411" cy="29983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1835696" y="2708920"/>
            <a:ext cx="2016224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Михаил С.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20272" y="2564904"/>
            <a:ext cx="1800200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Святослав С.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47664" y="5805264"/>
            <a:ext cx="1656184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Виталий Л.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3968" y="5517232"/>
            <a:ext cx="1728192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Максим Я.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740352" y="5733256"/>
            <a:ext cx="1403648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Элеонора Т.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1081</Words>
  <Application>Microsoft Office PowerPoint</Application>
  <PresentationFormat>Экран (4:3)</PresentationFormat>
  <Paragraphs>126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казённое дошкольное образовательное учреждение детский сад «Рыбка»</dc:title>
  <dc:creator>Психолог</dc:creator>
  <cp:lastModifiedBy>123</cp:lastModifiedBy>
  <cp:revision>58</cp:revision>
  <dcterms:created xsi:type="dcterms:W3CDTF">2016-09-07T04:04:33Z</dcterms:created>
  <dcterms:modified xsi:type="dcterms:W3CDTF">2016-09-09T04:33:29Z</dcterms:modified>
</cp:coreProperties>
</file>