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handoutMasterIdLst>
    <p:handoutMasterId r:id="rId29"/>
  </p:handoutMasterIdLst>
  <p:sldIdLst>
    <p:sldId id="256" r:id="rId2"/>
    <p:sldId id="257" r:id="rId3"/>
    <p:sldId id="258" r:id="rId4"/>
    <p:sldId id="265" r:id="rId5"/>
    <p:sldId id="259" r:id="rId6"/>
    <p:sldId id="282" r:id="rId7"/>
    <p:sldId id="283" r:id="rId8"/>
    <p:sldId id="260" r:id="rId9"/>
    <p:sldId id="261" r:id="rId10"/>
    <p:sldId id="262" r:id="rId11"/>
    <p:sldId id="266" r:id="rId12"/>
    <p:sldId id="278" r:id="rId13"/>
    <p:sldId id="270" r:id="rId14"/>
    <p:sldId id="271" r:id="rId15"/>
    <p:sldId id="281" r:id="rId16"/>
    <p:sldId id="280" r:id="rId17"/>
    <p:sldId id="279" r:id="rId18"/>
    <p:sldId id="268" r:id="rId19"/>
    <p:sldId id="285" r:id="rId20"/>
    <p:sldId id="269" r:id="rId21"/>
    <p:sldId id="286" r:id="rId22"/>
    <p:sldId id="272" r:id="rId23"/>
    <p:sldId id="273" r:id="rId24"/>
    <p:sldId id="277" r:id="rId25"/>
    <p:sldId id="287" r:id="rId26"/>
    <p:sldId id="276"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30" autoAdjust="0"/>
  </p:normalViewPr>
  <p:slideViewPr>
    <p:cSldViewPr>
      <p:cViewPr>
        <p:scale>
          <a:sx n="69" d="100"/>
          <a:sy n="69" d="100"/>
        </p:scale>
        <p:origin x="-2844" y="-9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250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5B7491-6C98-424B-AE32-3502E549C425}" type="datetimeFigureOut">
              <a:rPr lang="ru-RU" smtClean="0"/>
              <a:pPr/>
              <a:t>13.02.2020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B83B80-0AAB-4F55-BD19-F824BF7D1575}" type="slidenum">
              <a:rPr lang="ru-RU" smtClean="0"/>
              <a:pPr/>
              <a:t>‹#›</a:t>
            </a:fld>
            <a:endParaRPr lang="ru-RU"/>
          </a:p>
        </p:txBody>
      </p:sp>
    </p:spTree>
    <p:extLst>
      <p:ext uri="{BB962C8B-B14F-4D97-AF65-F5344CB8AC3E}">
        <p14:creationId xmlns:p14="http://schemas.microsoft.com/office/powerpoint/2010/main" xmlns="" val="2877491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8A3405-6B0E-48B6-A491-382F01BA9172}" type="datetimeFigureOut">
              <a:rPr lang="ru-RU" smtClean="0"/>
              <a:pPr/>
              <a:t>13.02.2020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7C5EB0-AE14-439E-A7A4-A16F4B6FDF4B}" type="slidenum">
              <a:rPr lang="ru-RU" smtClean="0"/>
              <a:pPr/>
              <a:t>‹#›</a:t>
            </a:fld>
            <a:endParaRPr lang="ru-RU"/>
          </a:p>
        </p:txBody>
      </p:sp>
    </p:spTree>
    <p:extLst>
      <p:ext uri="{BB962C8B-B14F-4D97-AF65-F5344CB8AC3E}">
        <p14:creationId xmlns:p14="http://schemas.microsoft.com/office/powerpoint/2010/main" xmlns="" val="158682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737C5EB0-AE14-439E-A7A4-A16F4B6FDF4B}"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13.02.2020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s3.travelask.ru/system/images/files/001/220/894/original/2907-15.jpg?154167670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unnamed.jpg"/>
          <p:cNvPicPr>
            <a:picLocks noChangeAspect="1" noChangeArrowheads="1"/>
          </p:cNvPicPr>
          <p:nvPr/>
        </p:nvPicPr>
        <p:blipFill>
          <a:blip r:embed="rId3" cstate="print">
            <a:lum bright="10000"/>
          </a:blip>
          <a:srcRect/>
          <a:stretch>
            <a:fillRect/>
          </a:stretch>
        </p:blipFill>
        <p:spPr bwMode="auto">
          <a:xfrm>
            <a:off x="285720" y="285728"/>
            <a:ext cx="8643998" cy="6286544"/>
          </a:xfrm>
          <a:prstGeom prst="rect">
            <a:avLst/>
          </a:prstGeom>
          <a:noFill/>
        </p:spPr>
      </p:pic>
      <p:sp>
        <p:nvSpPr>
          <p:cNvPr id="2" name="Заголовок 1"/>
          <p:cNvSpPr>
            <a:spLocks noGrp="1"/>
          </p:cNvSpPr>
          <p:nvPr>
            <p:ph type="ctrTitle"/>
          </p:nvPr>
        </p:nvSpPr>
        <p:spPr>
          <a:xfrm>
            <a:off x="685800" y="2357430"/>
            <a:ext cx="7772400" cy="2071702"/>
          </a:xfrm>
        </p:spPr>
        <p:txBody>
          <a:bodyPr>
            <a:noAutofit/>
          </a:bodyPr>
          <a:lstStyle/>
          <a:p>
            <a:r>
              <a:rPr lang="ru-RU" sz="7200" b="1" dirty="0" smtClean="0">
                <a:solidFill>
                  <a:srgbClr val="00B050"/>
                </a:solidFill>
              </a:rPr>
              <a:t>КОРЕННЫЕ НАРОДЫ ЯМАЛА</a:t>
            </a:r>
            <a:endParaRPr lang="ru-RU" sz="7200" b="1" dirty="0">
              <a:solidFill>
                <a:srgbClr val="00B050"/>
              </a:solidFill>
            </a:endParaRPr>
          </a:p>
        </p:txBody>
      </p:sp>
      <p:sp>
        <p:nvSpPr>
          <p:cNvPr id="3" name="Подзаголовок 2"/>
          <p:cNvSpPr>
            <a:spLocks noGrp="1"/>
          </p:cNvSpPr>
          <p:nvPr>
            <p:ph type="subTitle" idx="1"/>
          </p:nvPr>
        </p:nvSpPr>
        <p:spPr>
          <a:xfrm>
            <a:off x="1000100" y="285728"/>
            <a:ext cx="7572428" cy="785818"/>
          </a:xfrm>
        </p:spPr>
        <p:txBody>
          <a:bodyPr>
            <a:normAutofit/>
          </a:bodyPr>
          <a:lstStyle/>
          <a:p>
            <a:r>
              <a:rPr lang="ru-RU" sz="1600" b="1" dirty="0" smtClean="0">
                <a:solidFill>
                  <a:schemeClr val="tx1">
                    <a:lumMod val="95000"/>
                    <a:lumOff val="5000"/>
                  </a:schemeClr>
                </a:solidFill>
              </a:rPr>
              <a:t>МУНИЦИПАЛЬНОЕ БЮЖЕТНОЕ ДОШКОЛЬНОЕ ОБРАЗОВАТЕЛЬНОЕ УЧРЕЖДЕНИЕ </a:t>
            </a:r>
          </a:p>
          <a:p>
            <a:r>
              <a:rPr lang="ru-RU" sz="1600" b="1" dirty="0" smtClean="0">
                <a:solidFill>
                  <a:schemeClr val="tx1">
                    <a:lumMod val="95000"/>
                    <a:lumOff val="5000"/>
                  </a:schemeClr>
                </a:solidFill>
              </a:rPr>
              <a:t>ДЕТСКИЙ САД «РЫБКА»</a:t>
            </a:r>
          </a:p>
          <a:p>
            <a:endParaRPr lang="ru-RU" sz="1600" b="1" dirty="0">
              <a:solidFill>
                <a:schemeClr val="tx1">
                  <a:lumMod val="95000"/>
                  <a:lumOff val="5000"/>
                </a:schemeClr>
              </a:solidFill>
            </a:endParaRPr>
          </a:p>
        </p:txBody>
      </p:sp>
      <p:sp>
        <p:nvSpPr>
          <p:cNvPr id="5" name="Подзаголовок 2"/>
          <p:cNvSpPr txBox="1">
            <a:spLocks/>
          </p:cNvSpPr>
          <p:nvPr/>
        </p:nvSpPr>
        <p:spPr>
          <a:xfrm>
            <a:off x="3779912" y="4581128"/>
            <a:ext cx="4836124" cy="785818"/>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000" b="1" i="0" u="none" strike="noStrike" kern="1200" cap="none" spc="0" normalizeH="0" baseline="0" noProof="0" dirty="0" err="1" smtClean="0">
                <a:ln>
                  <a:noFill/>
                </a:ln>
                <a:solidFill>
                  <a:schemeClr val="tx1"/>
                </a:solidFill>
                <a:effectLst/>
                <a:uLnTx/>
                <a:uFillTx/>
                <a:latin typeface="+mn-lt"/>
                <a:ea typeface="+mn-ea"/>
                <a:cs typeface="+mn-cs"/>
              </a:rPr>
              <a:t>Салиндер</a:t>
            </a:r>
            <a:r>
              <a:rPr kumimoji="0" lang="ru-RU" sz="2000" b="1" i="0" u="none" strike="noStrike" kern="1200" cap="none" spc="0" normalizeH="0" baseline="0" noProof="0" dirty="0" smtClean="0">
                <a:ln>
                  <a:noFill/>
                </a:ln>
                <a:solidFill>
                  <a:schemeClr val="tx1"/>
                </a:solidFill>
                <a:effectLst/>
                <a:uLnTx/>
                <a:uFillTx/>
                <a:latin typeface="+mn-lt"/>
                <a:ea typeface="+mn-ea"/>
                <a:cs typeface="+mn-cs"/>
              </a:rPr>
              <a:t> Жанна Анатольевна, воспитатель 1 квалификационной категории</a:t>
            </a:r>
            <a:endParaRPr kumimoji="0" lang="ru-RU"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Подзаголовок 2"/>
          <p:cNvSpPr txBox="1">
            <a:spLocks/>
          </p:cNvSpPr>
          <p:nvPr/>
        </p:nvSpPr>
        <p:spPr>
          <a:xfrm>
            <a:off x="2411760" y="6021288"/>
            <a:ext cx="4248472" cy="42577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000" b="1" i="0" u="none" strike="noStrike" kern="1200" cap="none" spc="0" normalizeH="0" baseline="0" noProof="0" dirty="0" smtClean="0">
                <a:ln>
                  <a:noFill/>
                </a:ln>
                <a:solidFill>
                  <a:schemeClr val="tx1"/>
                </a:solidFill>
                <a:effectLst/>
                <a:uLnTx/>
                <a:uFillTx/>
                <a:latin typeface="+mn-lt"/>
                <a:ea typeface="+mn-ea"/>
                <a:cs typeface="+mn-cs"/>
              </a:rPr>
              <a:t>Январь, 2020</a:t>
            </a:r>
            <a:endParaRPr kumimoji="0" lang="ru-RU"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1124744"/>
            <a:ext cx="8064896" cy="724093"/>
          </a:xfrm>
        </p:spPr>
        <p:txBody>
          <a:bodyPr>
            <a:noAutofit/>
          </a:bodyPr>
          <a:lstStyle/>
          <a:p>
            <a:pPr algn="just"/>
            <a:r>
              <a:rPr lang="ru-RU" sz="2400" b="1" dirty="0" smtClean="0">
                <a:solidFill>
                  <a:srgbClr val="C00000"/>
                </a:solidFill>
              </a:rPr>
              <a:t>     ЯГУШКА</a:t>
            </a:r>
            <a:br>
              <a:rPr lang="ru-RU" sz="2400" b="1" dirty="0" smtClean="0">
                <a:solidFill>
                  <a:srgbClr val="C00000"/>
                </a:solidFill>
              </a:rPr>
            </a:br>
            <a:r>
              <a:rPr lang="ru-RU" sz="2400" b="1" dirty="0" smtClean="0">
                <a:solidFill>
                  <a:srgbClr val="C00000"/>
                </a:solidFill>
              </a:rPr>
              <a:t>    </a:t>
            </a:r>
            <a:r>
              <a:rPr lang="ru-RU" sz="1800" dirty="0" smtClean="0"/>
              <a:t>Зимой ненки носят </a:t>
            </a:r>
            <a:r>
              <a:rPr lang="ru-RU" sz="1800" dirty="0" err="1" smtClean="0"/>
              <a:t>ягушку</a:t>
            </a:r>
            <a:r>
              <a:rPr lang="ru-RU" sz="1800" dirty="0" smtClean="0"/>
              <a:t> – женскую верхнюю одежду с разрезом впереди, украшенную полосами орнамента из белого и темного </a:t>
            </a:r>
            <a:r>
              <a:rPr lang="ru-RU" sz="1800" dirty="0" err="1" smtClean="0"/>
              <a:t>камуса</a:t>
            </a:r>
            <a:r>
              <a:rPr lang="ru-RU" sz="1800" dirty="0" smtClean="0"/>
              <a:t>, вставками из цветного сукна. </a:t>
            </a:r>
            <a:r>
              <a:rPr lang="ru-RU" sz="1800" dirty="0" err="1" smtClean="0"/>
              <a:t>Ягушка</a:t>
            </a:r>
            <a:r>
              <a:rPr lang="ru-RU" sz="1800" dirty="0" smtClean="0"/>
              <a:t> двухслойная, шьют ее мехом внутрь  и наружу. Она распашная, полы ее соединяются встык с помощью кожаных завязок. К рукавам пришивают рукавицы из </a:t>
            </a:r>
            <a:r>
              <a:rPr lang="ru-RU" sz="1800" dirty="0" err="1" smtClean="0"/>
              <a:t>камуса</a:t>
            </a:r>
            <a:r>
              <a:rPr lang="ru-RU" sz="1800" dirty="0" smtClean="0"/>
              <a:t> с отверстием для вынимания рук. Женская одежда (суконная или меховая) часто украшается мозаичным  орнаментом, имеет пришитый воротник из кусочков белого меха. В качестве поясков служат узенькие  полоски цветных лоскутков. Мотивы узоров , их композиционный строй, цвета каждая женщина подбирает сама</a:t>
            </a:r>
            <a:r>
              <a:rPr lang="ru-RU" sz="1600" dirty="0" smtClean="0"/>
              <a:t>.</a:t>
            </a:r>
            <a:endParaRPr lang="ru-RU" sz="1600" dirty="0"/>
          </a:p>
        </p:txBody>
      </p:sp>
      <p:pic>
        <p:nvPicPr>
          <p:cNvPr id="12" name="Picture 3"/>
          <p:cNvPicPr>
            <a:picLocks noGrp="1" noChangeAspect="1" noChangeArrowheads="1"/>
          </p:cNvPicPr>
          <p:nvPr>
            <p:ph idx="4294967295"/>
          </p:nvPr>
        </p:nvPicPr>
        <p:blipFill>
          <a:blip r:embed="rId2" cstate="print"/>
          <a:srcRect/>
          <a:stretch>
            <a:fillRect/>
          </a:stretch>
        </p:blipFill>
        <p:spPr bwMode="auto">
          <a:xfrm>
            <a:off x="3635896" y="2976839"/>
            <a:ext cx="1626957" cy="3443847"/>
          </a:xfrm>
          <a:prstGeom prst="rect">
            <a:avLst/>
          </a:prstGeom>
          <a:ln>
            <a:noFill/>
          </a:ln>
          <a:effectLst>
            <a:outerShdw blurRad="292100" dist="139700" dir="2700000" algn="tl" rotWithShape="0">
              <a:srgbClr val="333333">
                <a:alpha val="65000"/>
              </a:srgbClr>
            </a:outerShdw>
          </a:effectLst>
        </p:spPr>
      </p:pic>
      <p:pic>
        <p:nvPicPr>
          <p:cNvPr id="5" name="Picture 6" descr="https://fb.ru/misc/i/gallery/56942/2543144.jpg"/>
          <p:cNvPicPr>
            <a:picLocks noChangeAspect="1" noChangeArrowheads="1"/>
          </p:cNvPicPr>
          <p:nvPr/>
        </p:nvPicPr>
        <p:blipFill>
          <a:blip r:embed="rId3" cstate="print"/>
          <a:srcRect/>
          <a:stretch>
            <a:fillRect/>
          </a:stretch>
        </p:blipFill>
        <p:spPr bwMode="auto">
          <a:xfrm>
            <a:off x="755577" y="2976839"/>
            <a:ext cx="2448272" cy="1630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descr="http://bre.mkrf.ru/media/2016/10/27/1237286537/27584.jpg"/>
          <p:cNvPicPr>
            <a:picLocks noChangeAspect="1" noChangeArrowheads="1"/>
          </p:cNvPicPr>
          <p:nvPr/>
        </p:nvPicPr>
        <p:blipFill>
          <a:blip r:embed="rId4" cstate="print"/>
          <a:srcRect/>
          <a:stretch>
            <a:fillRect/>
          </a:stretch>
        </p:blipFill>
        <p:spPr bwMode="auto">
          <a:xfrm>
            <a:off x="832828" y="4782220"/>
            <a:ext cx="2293770" cy="1595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5"/>
          <p:cNvPicPr>
            <a:picLocks noChangeAspect="1" noChangeArrowheads="1"/>
          </p:cNvPicPr>
          <p:nvPr/>
        </p:nvPicPr>
        <p:blipFill>
          <a:blip r:embed="rId5" cstate="print"/>
          <a:srcRect/>
          <a:stretch>
            <a:fillRect/>
          </a:stretch>
        </p:blipFill>
        <p:spPr bwMode="auto">
          <a:xfrm>
            <a:off x="5868071" y="2971437"/>
            <a:ext cx="2544110" cy="1689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6"/>
          <p:cNvPicPr>
            <a:picLocks noChangeAspect="1" noChangeArrowheads="1"/>
          </p:cNvPicPr>
          <p:nvPr/>
        </p:nvPicPr>
        <p:blipFill>
          <a:blip r:embed="rId6" cstate="print"/>
          <a:srcRect/>
          <a:stretch>
            <a:fillRect/>
          </a:stretch>
        </p:blipFill>
        <p:spPr bwMode="auto">
          <a:xfrm>
            <a:off x="5868071" y="4786630"/>
            <a:ext cx="2583647" cy="1656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ru-RU" dirty="0" smtClean="0">
                <a:solidFill>
                  <a:srgbClr val="C00000"/>
                </a:solidFill>
              </a:rPr>
              <a:t>ЛЕСНЫЕ НЕНЦЫ</a:t>
            </a:r>
            <a:endParaRPr lang="ru-RU" dirty="0">
              <a:solidFill>
                <a:srgbClr val="C00000"/>
              </a:solidFill>
            </a:endParaRPr>
          </a:p>
        </p:txBody>
      </p:sp>
      <p:sp>
        <p:nvSpPr>
          <p:cNvPr id="4" name="Содержимое 3"/>
          <p:cNvSpPr>
            <a:spLocks noGrp="1"/>
          </p:cNvSpPr>
          <p:nvPr>
            <p:ph idx="1"/>
          </p:nvPr>
        </p:nvSpPr>
        <p:spPr>
          <a:xfrm>
            <a:off x="179512" y="1124744"/>
            <a:ext cx="8568952" cy="5400600"/>
          </a:xfrm>
        </p:spPr>
        <p:txBody>
          <a:bodyPr>
            <a:normAutofit/>
          </a:bodyPr>
          <a:lstStyle/>
          <a:p>
            <a:pPr algn="just">
              <a:buNone/>
            </a:pPr>
            <a:r>
              <a:rPr lang="ru-RU" sz="2000" dirty="0" smtClean="0"/>
              <a:t>          Ненцы (старинное название — самоеды, </a:t>
            </a:r>
            <a:r>
              <a:rPr lang="ru-RU" sz="2000" dirty="0" err="1" smtClean="0"/>
              <a:t>юраки</a:t>
            </a:r>
            <a:r>
              <a:rPr lang="ru-RU" sz="2000" dirty="0" smtClean="0"/>
              <a:t>) — коренное население Евразийского Севера России. По переписи 1989 г. численность ненцев составила 34,3 тыс. человек. Выделяются две этнические группы: тундровые ненцы и лесные ненцы, различающиеся по </a:t>
            </a:r>
            <a:r>
              <a:rPr lang="ru-RU" sz="2000" dirty="0" err="1" smtClean="0"/>
              <a:t>фамильнородовому</a:t>
            </a:r>
            <a:r>
              <a:rPr lang="ru-RU" sz="2000" dirty="0" smtClean="0"/>
              <a:t> составу, диалекту, некоторым особенностям культуры. Язык ненцев относится к самодийской группе уральской языковой семьи, разделяется на два диалекта — тундровый и лесной. На лесном диалекте говорят 57% ненцев. На территории ХМАО проживают только лесные ненцы. </a:t>
            </a:r>
            <a:br>
              <a:rPr lang="ru-RU" sz="2000" dirty="0" smtClean="0"/>
            </a:br>
            <a:r>
              <a:rPr lang="ru-RU" sz="2000" dirty="0" smtClean="0"/>
              <a:t>     Самоназвание лесных ненцев — </a:t>
            </a:r>
            <a:r>
              <a:rPr lang="ru-RU" sz="2000" dirty="0" err="1" smtClean="0"/>
              <a:t>нещанг</a:t>
            </a:r>
            <a:r>
              <a:rPr lang="ru-RU" sz="2000" dirty="0" smtClean="0"/>
              <a:t> ("человек"), старое название — </a:t>
            </a:r>
            <a:r>
              <a:rPr lang="ru-RU" sz="2000" dirty="0" err="1" smtClean="0"/>
              <a:t>казымская</a:t>
            </a:r>
            <a:r>
              <a:rPr lang="ru-RU" sz="2000" dirty="0" smtClean="0"/>
              <a:t> или </a:t>
            </a:r>
            <a:r>
              <a:rPr lang="ru-RU" sz="2000" dirty="0" err="1" smtClean="0"/>
              <a:t>кунная</a:t>
            </a:r>
            <a:r>
              <a:rPr lang="ru-RU" sz="2000" dirty="0" smtClean="0"/>
              <a:t> </a:t>
            </a:r>
            <a:r>
              <a:rPr lang="ru-RU" sz="2000" dirty="0" err="1" smtClean="0"/>
              <a:t>самоядь</a:t>
            </a:r>
            <a:r>
              <a:rPr lang="ru-RU" sz="2000" dirty="0" smtClean="0"/>
              <a:t>. Название </a:t>
            </a:r>
            <a:r>
              <a:rPr lang="ru-RU" sz="2000" dirty="0" err="1" smtClean="0"/>
              <a:t>пян</a:t>
            </a:r>
            <a:r>
              <a:rPr lang="ru-RU" sz="2000" dirty="0" smtClean="0"/>
              <a:t> </a:t>
            </a:r>
            <a:r>
              <a:rPr lang="ru-RU" sz="2000" dirty="0" err="1" smtClean="0"/>
              <a:t>хасова</a:t>
            </a:r>
            <a:r>
              <a:rPr lang="ru-RU" sz="2000" dirty="0" smtClean="0"/>
              <a:t> ("лесные люди") дано им тундровыми ненцами. Традиционные районы проживания — верхнее и среднее течение реки </a:t>
            </a:r>
            <a:r>
              <a:rPr lang="ru-RU" sz="2000" dirty="0" err="1" smtClean="0"/>
              <a:t>Пур</a:t>
            </a:r>
            <a:r>
              <a:rPr lang="ru-RU" sz="2000" dirty="0" smtClean="0"/>
              <a:t>, увал </a:t>
            </a:r>
            <a:r>
              <a:rPr lang="ru-RU" sz="2000" dirty="0" err="1" smtClean="0"/>
              <a:t>Нумто</a:t>
            </a:r>
            <a:r>
              <a:rPr lang="ru-RU" sz="2000" dirty="0" smtClean="0"/>
              <a:t> от верховьев рек </a:t>
            </a:r>
            <a:r>
              <a:rPr lang="ru-RU" sz="2000" dirty="0" err="1" smtClean="0"/>
              <a:t>Казым</a:t>
            </a:r>
            <a:r>
              <a:rPr lang="ru-RU" sz="2000" dirty="0" smtClean="0"/>
              <a:t>, Надым, Пим до верховьев реки </a:t>
            </a:r>
            <a:r>
              <a:rPr lang="ru-RU" sz="2000" dirty="0" err="1" smtClean="0"/>
              <a:t>Аган</a:t>
            </a:r>
            <a:r>
              <a:rPr lang="ru-RU" sz="2000" dirty="0" smtClean="0"/>
              <a:t>. По антропологическому типу принадлежат к уральской переходной расе. В настоящее время насчитывается около 2000 лесных ненцев.</a:t>
            </a:r>
            <a:endParaRPr lang="ru-RU"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404664"/>
            <a:ext cx="8568952" cy="6120680"/>
          </a:xfrm>
        </p:spPr>
        <p:txBody>
          <a:bodyPr>
            <a:noAutofit/>
          </a:bodyPr>
          <a:lstStyle/>
          <a:p>
            <a:pPr algn="just">
              <a:buNone/>
            </a:pPr>
            <a:r>
              <a:rPr lang="ru-RU" sz="2000" dirty="0" smtClean="0"/>
              <a:t>             Еще несколько десятилетий назад для рыбной ловли иногда использовались плетенные из ивового лыка сети и невода, а в качестве грузил употреблялись куски мамонтовых ребер и оленьих черепов. Рыболовство осуществлялось с помощью запорных сооружений на небольших речках, а также сетевой ловли и </a:t>
            </a:r>
            <a:r>
              <a:rPr lang="ru-RU" sz="2000" dirty="0" err="1" smtClean="0"/>
              <a:t>неводьбы</a:t>
            </a:r>
            <a:r>
              <a:rPr lang="ru-RU" sz="2000" dirty="0" smtClean="0"/>
              <a:t> на проточных озерах. Основным летним транспортом служили лодки долбленки (</a:t>
            </a:r>
            <a:r>
              <a:rPr lang="ru-RU" sz="2000" dirty="0" err="1" smtClean="0"/>
              <a:t>обласа</a:t>
            </a:r>
            <a:r>
              <a:rPr lang="ru-RU" sz="2000" dirty="0" smtClean="0"/>
              <a:t>) из сосны или кедра, зимним — запряженные оленями нарты, лыжи. Оленеводство лесных ненцев характеризуется незначительным размером стад (от 10 до 300), </a:t>
            </a:r>
            <a:r>
              <a:rPr lang="ru-RU" sz="2000" dirty="0" err="1" smtClean="0"/>
              <a:t>полувольной</a:t>
            </a:r>
            <a:r>
              <a:rPr lang="ru-RU" sz="2000" dirty="0" smtClean="0"/>
              <a:t> системой выпаса с использованием деревянных заграждений (</a:t>
            </a:r>
            <a:r>
              <a:rPr lang="ru-RU" sz="2000" dirty="0" err="1" smtClean="0"/>
              <a:t>коралей</a:t>
            </a:r>
            <a:r>
              <a:rPr lang="ru-RU" sz="2000" dirty="0" smtClean="0"/>
              <a:t>) и дымокуров.               Домашние олени обеспечивали транспортные нужды и частично потребности в пище. Важное значение имела охота в </a:t>
            </a:r>
            <a:r>
              <a:rPr lang="ru-RU" sz="2000" dirty="0" err="1" smtClean="0"/>
              <a:t>зимневесенний</a:t>
            </a:r>
            <a:r>
              <a:rPr lang="ru-RU" sz="2000" dirty="0" smtClean="0"/>
              <a:t> период на дикого оленя и лося посредством засек или загоном. Осенью, весной и добычи пушного зверя (соболя, лисицы, росомахи) применяли капканы, черканы и слопцы. Белку промышляли с помощью лука и стрел. Традиционным жилищем лесных ненцев является чум (мят) — каркасная конструкция из 2540 шестов и покрышек (</a:t>
            </a:r>
            <a:r>
              <a:rPr lang="ru-RU" sz="2000" dirty="0" err="1" smtClean="0"/>
              <a:t>нюков</a:t>
            </a:r>
            <a:r>
              <a:rPr lang="ru-RU" sz="2000" dirty="0" smtClean="0"/>
              <a:t>) </a:t>
            </a:r>
            <a:r>
              <a:rPr lang="ru-RU" sz="2000" dirty="0" err="1" smtClean="0"/>
              <a:t>илетом</a:t>
            </a:r>
            <a:r>
              <a:rPr lang="ru-RU" sz="2000" dirty="0" smtClean="0"/>
              <a:t> охотились на боровую и водоплавающую дичь. Для </a:t>
            </a:r>
            <a:r>
              <a:rPr lang="ru-RU" sz="2000" dirty="0" err="1" smtClean="0"/>
              <a:t>з</a:t>
            </a:r>
            <a:r>
              <a:rPr lang="ru-RU" sz="2000" dirty="0" smtClean="0"/>
              <a:t> оленьих шкур (зимой) и бересты (летом). </a:t>
            </a:r>
            <a:endParaRPr lang="ru-RU"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080120"/>
          </a:xfrm>
        </p:spPr>
        <p:txBody>
          <a:bodyPr>
            <a:noAutofit/>
          </a:bodyPr>
          <a:lstStyle/>
          <a:p>
            <a:pPr algn="l"/>
            <a:r>
              <a:rPr lang="ru-RU" sz="2400" dirty="0" smtClean="0"/>
              <a:t>Традиционная одежда и обувь шьется из шкур домашних и диких оленей. Женской одеждой является </a:t>
            </a:r>
            <a:r>
              <a:rPr lang="ru-RU" sz="2400" dirty="0" err="1" smtClean="0"/>
              <a:t>ягушка</a:t>
            </a:r>
            <a:r>
              <a:rPr lang="ru-RU" sz="2400" dirty="0" smtClean="0"/>
              <a:t> — распашная двухслойная шуба мехом внутрь и наружу.</a:t>
            </a:r>
            <a:endParaRPr lang="ru-RU" sz="2400" dirty="0"/>
          </a:p>
        </p:txBody>
      </p:sp>
      <p:pic>
        <p:nvPicPr>
          <p:cNvPr id="4" name="Picture 14"/>
          <p:cNvPicPr>
            <a:picLocks noGrp="1" noChangeAspect="1" noChangeArrowheads="1"/>
          </p:cNvPicPr>
          <p:nvPr>
            <p:ph idx="1"/>
          </p:nvPr>
        </p:nvPicPr>
        <p:blipFill>
          <a:blip r:embed="rId2" cstate="print"/>
          <a:srcRect/>
          <a:stretch>
            <a:fillRect/>
          </a:stretch>
        </p:blipFill>
        <p:spPr bwMode="auto">
          <a:xfrm>
            <a:off x="539552" y="1700808"/>
            <a:ext cx="1713791"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3"/>
          <p:cNvPicPr>
            <a:picLocks noChangeAspect="1" noChangeArrowheads="1"/>
          </p:cNvPicPr>
          <p:nvPr/>
        </p:nvPicPr>
        <p:blipFill>
          <a:blip r:embed="rId3" cstate="print"/>
          <a:srcRect/>
          <a:stretch>
            <a:fillRect/>
          </a:stretch>
        </p:blipFill>
        <p:spPr bwMode="auto">
          <a:xfrm>
            <a:off x="2555776" y="1700808"/>
            <a:ext cx="1632199" cy="2446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1"/>
          <p:cNvPicPr>
            <a:picLocks noChangeAspect="1" noChangeArrowheads="1"/>
          </p:cNvPicPr>
          <p:nvPr/>
        </p:nvPicPr>
        <p:blipFill>
          <a:blip r:embed="rId4" cstate="print"/>
          <a:srcRect/>
          <a:stretch>
            <a:fillRect/>
          </a:stretch>
        </p:blipFill>
        <p:spPr bwMode="auto">
          <a:xfrm>
            <a:off x="6588224" y="1700808"/>
            <a:ext cx="1656184" cy="2482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p:cNvPicPr>
            <a:picLocks noChangeAspect="1" noChangeArrowheads="1"/>
          </p:cNvPicPr>
          <p:nvPr/>
        </p:nvPicPr>
        <p:blipFill>
          <a:blip r:embed="rId5" cstate="print"/>
          <a:srcRect/>
          <a:stretch>
            <a:fillRect/>
          </a:stretch>
        </p:blipFill>
        <p:spPr bwMode="auto">
          <a:xfrm>
            <a:off x="683568" y="4437112"/>
            <a:ext cx="1872208" cy="1974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3"/>
          <p:cNvPicPr>
            <a:picLocks noChangeAspect="1" noChangeArrowheads="1"/>
          </p:cNvPicPr>
          <p:nvPr/>
        </p:nvPicPr>
        <p:blipFill>
          <a:blip r:embed="rId6" cstate="print"/>
          <a:srcRect/>
          <a:stretch>
            <a:fillRect/>
          </a:stretch>
        </p:blipFill>
        <p:spPr bwMode="auto">
          <a:xfrm>
            <a:off x="2987824" y="4581128"/>
            <a:ext cx="2576286" cy="165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8"/>
          <p:cNvPicPr>
            <a:picLocks noChangeAspect="1" noChangeArrowheads="1"/>
          </p:cNvPicPr>
          <p:nvPr/>
        </p:nvPicPr>
        <p:blipFill>
          <a:blip r:embed="rId7" cstate="print"/>
          <a:srcRect/>
          <a:stretch>
            <a:fillRect/>
          </a:stretch>
        </p:blipFill>
        <p:spPr bwMode="auto">
          <a:xfrm>
            <a:off x="4572000" y="1700808"/>
            <a:ext cx="1633142"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p:cNvPicPr>
            <a:picLocks noChangeAspect="1" noChangeArrowheads="1"/>
          </p:cNvPicPr>
          <p:nvPr/>
        </p:nvPicPr>
        <p:blipFill>
          <a:blip r:embed="rId8" cstate="print"/>
          <a:srcRect/>
          <a:stretch>
            <a:fillRect/>
          </a:stretch>
        </p:blipFill>
        <p:spPr bwMode="auto">
          <a:xfrm>
            <a:off x="5796136" y="4581128"/>
            <a:ext cx="2414042" cy="1609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08912" cy="864097"/>
          </a:xfrm>
        </p:spPr>
        <p:txBody>
          <a:bodyPr>
            <a:noAutofit/>
          </a:bodyPr>
          <a:lstStyle/>
          <a:p>
            <a:pPr algn="just"/>
            <a:r>
              <a:rPr lang="ru-RU" sz="1800" b="0" dirty="0" smtClean="0"/>
              <a:t>Мужская одежда состоит из малицы (глухой одежды мехом внутрь с капюшоном и рукавицами), маличной рубахи, сшитой из сукна, и совика (верхней одежды мехом наружу).</a:t>
            </a:r>
            <a:endParaRPr lang="ru-RU" sz="1800" b="0" dirty="0"/>
          </a:p>
        </p:txBody>
      </p:sp>
      <p:pic>
        <p:nvPicPr>
          <p:cNvPr id="1033" name="Picture 9"/>
          <p:cNvPicPr>
            <a:picLocks noChangeAspect="1" noChangeArrowheads="1"/>
          </p:cNvPicPr>
          <p:nvPr/>
        </p:nvPicPr>
        <p:blipFill>
          <a:blip r:embed="rId2" cstate="print"/>
          <a:srcRect/>
          <a:stretch>
            <a:fillRect/>
          </a:stretch>
        </p:blipFill>
        <p:spPr bwMode="auto">
          <a:xfrm>
            <a:off x="4691957" y="2996952"/>
            <a:ext cx="1896267" cy="2842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p:cNvPicPr>
            <a:picLocks noChangeAspect="1" noChangeArrowheads="1"/>
          </p:cNvPicPr>
          <p:nvPr/>
        </p:nvPicPr>
        <p:blipFill>
          <a:blip r:embed="rId3" cstate="print"/>
          <a:srcRect/>
          <a:stretch>
            <a:fillRect/>
          </a:stretch>
        </p:blipFill>
        <p:spPr bwMode="auto">
          <a:xfrm>
            <a:off x="2555776" y="1556792"/>
            <a:ext cx="1965818"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5"/>
          <p:cNvPicPr>
            <a:picLocks noChangeAspect="1" noChangeArrowheads="1"/>
          </p:cNvPicPr>
          <p:nvPr/>
        </p:nvPicPr>
        <p:blipFill>
          <a:blip r:embed="rId4" cstate="print"/>
          <a:srcRect/>
          <a:stretch>
            <a:fillRect/>
          </a:stretch>
        </p:blipFill>
        <p:spPr bwMode="auto">
          <a:xfrm>
            <a:off x="6804248" y="1484784"/>
            <a:ext cx="1826946" cy="266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2"/>
          <p:cNvPicPr>
            <a:picLocks noChangeAspect="1" noChangeArrowheads="1"/>
          </p:cNvPicPr>
          <p:nvPr/>
        </p:nvPicPr>
        <p:blipFill>
          <a:blip r:embed="rId5" cstate="print"/>
          <a:srcRect/>
          <a:stretch>
            <a:fillRect/>
          </a:stretch>
        </p:blipFill>
        <p:spPr bwMode="auto">
          <a:xfrm>
            <a:off x="467544" y="2996952"/>
            <a:ext cx="1921343"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etosibir.ru/wp-content/uploads/2019/12/nency.jpg"/>
          <p:cNvPicPr>
            <a:picLocks noGrp="1" noChangeAspect="1" noChangeArrowheads="1"/>
          </p:cNvPicPr>
          <p:nvPr>
            <p:ph idx="1"/>
          </p:nvPr>
        </p:nvPicPr>
        <p:blipFill>
          <a:blip r:embed="rId2" cstate="print"/>
          <a:srcRect/>
          <a:stretch>
            <a:fillRect/>
          </a:stretch>
        </p:blipFill>
        <p:spPr bwMode="auto">
          <a:xfrm>
            <a:off x="2411760" y="3645024"/>
            <a:ext cx="4032448" cy="26882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4"/>
          <p:cNvPicPr>
            <a:picLocks noChangeAspect="1" noChangeArrowheads="1"/>
          </p:cNvPicPr>
          <p:nvPr/>
        </p:nvPicPr>
        <p:blipFill>
          <a:blip r:embed="rId3" cstate="print"/>
          <a:srcRect/>
          <a:stretch>
            <a:fillRect/>
          </a:stretch>
        </p:blipFill>
        <p:spPr bwMode="auto">
          <a:xfrm>
            <a:off x="4499992" y="908720"/>
            <a:ext cx="4087173" cy="2432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p:cNvPicPr>
            <a:picLocks noChangeAspect="1" noChangeArrowheads="1"/>
          </p:cNvPicPr>
          <p:nvPr/>
        </p:nvPicPr>
        <p:blipFill>
          <a:blip r:embed="rId4" cstate="print"/>
          <a:srcRect/>
          <a:stretch>
            <a:fillRect/>
          </a:stretch>
        </p:blipFill>
        <p:spPr bwMode="auto">
          <a:xfrm>
            <a:off x="611560" y="926722"/>
            <a:ext cx="3240360" cy="243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4500" y="514935"/>
            <a:ext cx="6923112" cy="2232248"/>
          </a:xfrm>
        </p:spPr>
        <p:txBody>
          <a:bodyPr>
            <a:noAutofit/>
          </a:bodyPr>
          <a:lstStyle/>
          <a:p>
            <a:pPr algn="l"/>
            <a:r>
              <a:rPr lang="ru-RU" sz="1600" b="1" dirty="0" smtClean="0">
                <a:latin typeface="Times New Roman" pitchFamily="18" charset="0"/>
                <a:cs typeface="Times New Roman" pitchFamily="18" charset="0"/>
              </a:rPr>
              <a:t>Пимы женские</a:t>
            </a:r>
            <a:r>
              <a:rPr lang="ru-RU" sz="1600" b="0" dirty="0" smtClean="0">
                <a:latin typeface="Times New Roman" pitchFamily="18" charset="0"/>
                <a:cs typeface="Times New Roman" pitchFamily="18" charset="0"/>
              </a:rPr>
              <a:t> – ненецкая национальная меховая обувь, которую ненецкие женщины шьют сами. Пимы - очень удобная при долгой ходьбе, тёплая и лёгкая обувь. Состоят пимы из сшитого мехом внутрь чулка и нижней части, сделанной из </a:t>
            </a:r>
            <a:r>
              <a:rPr lang="ru-RU" sz="1600" b="0" dirty="0" err="1" smtClean="0">
                <a:latin typeface="Times New Roman" pitchFamily="18" charset="0"/>
                <a:cs typeface="Times New Roman" pitchFamily="18" charset="0"/>
              </a:rPr>
              <a:t>камуса</a:t>
            </a:r>
            <a:r>
              <a:rPr lang="ru-RU" sz="1600" b="0" dirty="0" smtClean="0">
                <a:latin typeface="Times New Roman" pitchFamily="18" charset="0"/>
                <a:cs typeface="Times New Roman" pitchFamily="18" charset="0"/>
              </a:rPr>
              <a:t> мехом наружу. На женские пимы расходуется около восьми </a:t>
            </a:r>
            <a:r>
              <a:rPr lang="ru-RU" sz="1600" b="0" dirty="0" err="1" smtClean="0">
                <a:latin typeface="Times New Roman" pitchFamily="18" charset="0"/>
                <a:cs typeface="Times New Roman" pitchFamily="18" charset="0"/>
              </a:rPr>
              <a:t>камусов</a:t>
            </a:r>
            <a:r>
              <a:rPr lang="ru-RU" sz="1600" b="0" dirty="0" smtClean="0">
                <a:latin typeface="Times New Roman" pitchFamily="18" charset="0"/>
                <a:cs typeface="Times New Roman" pitchFamily="18" charset="0"/>
              </a:rPr>
              <a:t>. </a:t>
            </a:r>
            <a:br>
              <a:rPr lang="ru-RU" sz="1600" b="0" dirty="0" smtClean="0">
                <a:latin typeface="Times New Roman" pitchFamily="18" charset="0"/>
                <a:cs typeface="Times New Roman" pitchFamily="18" charset="0"/>
              </a:rPr>
            </a:br>
            <a:r>
              <a:rPr lang="ru-RU" sz="1600" b="0" dirty="0" smtClean="0">
                <a:latin typeface="Times New Roman" pitchFamily="18" charset="0"/>
                <a:cs typeface="Times New Roman" pitchFamily="18" charset="0"/>
              </a:rPr>
              <a:t>Покрой женских пимов несколько отличается от покроя мужских: передняя полоса </a:t>
            </a:r>
            <a:r>
              <a:rPr lang="ru-RU" sz="1600" b="0" dirty="0" err="1" smtClean="0">
                <a:latin typeface="Times New Roman" pitchFamily="18" charset="0"/>
                <a:cs typeface="Times New Roman" pitchFamily="18" charset="0"/>
              </a:rPr>
              <a:t>камуса</a:t>
            </a:r>
            <a:r>
              <a:rPr lang="ru-RU" sz="1600" b="0" dirty="0" smtClean="0">
                <a:latin typeface="Times New Roman" pitchFamily="18" charset="0"/>
                <a:cs typeface="Times New Roman" pitchFamily="18" charset="0"/>
              </a:rPr>
              <a:t> гораздо уже и заканчивается узким мыском, не доходя до носка. Узор делается также значительно ниже – на самом мыске. Возможно, это связано с тем, что женская одежда длиннее мужской и узор делается ниже, чтобы он был виден.</a:t>
            </a:r>
            <a:br>
              <a:rPr lang="ru-RU" sz="1600" b="0" dirty="0" smtClean="0">
                <a:latin typeface="Times New Roman" pitchFamily="18" charset="0"/>
                <a:cs typeface="Times New Roman" pitchFamily="18" charset="0"/>
              </a:rPr>
            </a:br>
            <a:r>
              <a:rPr lang="ru-RU" sz="1600" b="0" dirty="0" smtClean="0">
                <a:latin typeface="Times New Roman" pitchFamily="18" charset="0"/>
                <a:cs typeface="Times New Roman" pitchFamily="18" charset="0"/>
              </a:rPr>
              <a:t>По указанным признакам женские пимы всегда можно отличить от мужских. </a:t>
            </a:r>
            <a:endParaRPr lang="ru-RU" sz="1600" b="0" dirty="0">
              <a:latin typeface="Times New Roman" pitchFamily="18" charset="0"/>
              <a:cs typeface="Times New Roman" pitchFamily="18" charset="0"/>
            </a:endParaRPr>
          </a:p>
        </p:txBody>
      </p:sp>
      <p:sp>
        <p:nvSpPr>
          <p:cNvPr id="4" name="Прямоугольник 3"/>
          <p:cNvSpPr/>
          <p:nvPr/>
        </p:nvSpPr>
        <p:spPr>
          <a:xfrm>
            <a:off x="1547664" y="3429001"/>
            <a:ext cx="7056784" cy="3293209"/>
          </a:xfrm>
          <a:prstGeom prst="rect">
            <a:avLst/>
          </a:prstGeom>
        </p:spPr>
        <p:txBody>
          <a:bodyPr wrap="square">
            <a:spAutoFit/>
          </a:bodyPr>
          <a:lstStyle/>
          <a:p>
            <a:r>
              <a:rPr lang="ru-RU" sz="1600" b="1" dirty="0" smtClean="0">
                <a:latin typeface="Times New Roman" pitchFamily="18" charset="0"/>
                <a:cs typeface="Times New Roman" pitchFamily="18" charset="0"/>
              </a:rPr>
              <a:t>Пимы мужские</a:t>
            </a:r>
            <a:r>
              <a:rPr lang="ru-RU" sz="1600" dirty="0" smtClean="0">
                <a:latin typeface="Times New Roman" pitchFamily="18" charset="0"/>
                <a:cs typeface="Times New Roman" pitchFamily="18" charset="0"/>
              </a:rPr>
              <a:t> – ненецкая национальная обувь, которая шьётся вручную из </a:t>
            </a:r>
            <a:r>
              <a:rPr lang="ru-RU" sz="1600" dirty="0" err="1" smtClean="0">
                <a:latin typeface="Times New Roman" pitchFamily="18" charset="0"/>
                <a:cs typeface="Times New Roman" pitchFamily="18" charset="0"/>
              </a:rPr>
              <a:t>камуса</a:t>
            </a:r>
            <a:r>
              <a:rPr lang="ru-RU" sz="1600" dirty="0" smtClean="0">
                <a:latin typeface="Times New Roman" pitchFamily="18" charset="0"/>
                <a:cs typeface="Times New Roman" pitchFamily="18" charset="0"/>
              </a:rPr>
              <a:t> (шкура, снятая с ног любимого или особого оленя). Созданию обуви для мужчины уделяется особое внимание, потому что мужчина больше других людей в стойбище занимается тяжёлым физическим трудом. Поэтому шкурки обрабатываются, разбираются и подготавливаются ненецкими мастерицами задолго до начала пошива.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На мужские пимы расходуется до десяти </a:t>
            </a:r>
            <a:r>
              <a:rPr lang="ru-RU" sz="1600" dirty="0" err="1" smtClean="0">
                <a:latin typeface="Times New Roman" pitchFamily="18" charset="0"/>
                <a:cs typeface="Times New Roman" pitchFamily="18" charset="0"/>
              </a:rPr>
              <a:t>камусов</a:t>
            </a:r>
            <a:r>
              <a:rPr lang="ru-RU" sz="1600" dirty="0" smtClean="0">
                <a:latin typeface="Times New Roman" pitchFamily="18" charset="0"/>
                <a:cs typeface="Times New Roman" pitchFamily="18" charset="0"/>
              </a:rPr>
              <a:t>. Швы у пимов внутренние, то есть по шерсти. Для пошива пимов используют оленьи жилы или покупные прочные нитки. Подошва делается обычно из щёток с ног оленя, иногда из меха со лба оленя, при этом на подошве ворс направлен назад.</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Мужские пимы по покрою и рисунку существенно отличаются от женских. Традиционный орнамент мужской обуви очень лаконичен, что говорит о безупречном вкусе мастерицы. </a:t>
            </a:r>
            <a:endParaRPr lang="ru-RU" sz="1600" dirty="0">
              <a:latin typeface="Times New Roman" pitchFamily="18" charset="0"/>
              <a:cs typeface="Times New Roman" pitchFamily="18" charset="0"/>
            </a:endParaRPr>
          </a:p>
        </p:txBody>
      </p:sp>
      <p:pic>
        <p:nvPicPr>
          <p:cNvPr id="7" name="Рисунок 6" descr="Ненецкая одежда: пимы женские."/>
          <p:cNvPicPr/>
          <p:nvPr/>
        </p:nvPicPr>
        <p:blipFill>
          <a:blip r:embed="rId2" cstate="print"/>
          <a:srcRect/>
          <a:stretch>
            <a:fillRect/>
          </a:stretch>
        </p:blipFill>
        <p:spPr bwMode="auto">
          <a:xfrm>
            <a:off x="445472" y="730959"/>
            <a:ext cx="986408"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p:cNvPicPr>
            <a:picLocks noChangeAspect="1" noChangeArrowheads="1"/>
          </p:cNvPicPr>
          <p:nvPr/>
        </p:nvPicPr>
        <p:blipFill>
          <a:blip r:embed="rId3" cstate="print"/>
          <a:srcRect/>
          <a:stretch>
            <a:fillRect/>
          </a:stretch>
        </p:blipFill>
        <p:spPr bwMode="auto">
          <a:xfrm>
            <a:off x="142988" y="3356992"/>
            <a:ext cx="1296144"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solidFill>
                  <a:srgbClr val="C00000"/>
                </a:solidFill>
              </a:rPr>
              <a:t>ДЕТСКАЯ ОДЕЖДА</a:t>
            </a:r>
            <a:endParaRPr lang="ru-RU" dirty="0">
              <a:solidFill>
                <a:srgbClr val="C00000"/>
              </a:solidFill>
            </a:endParaRPr>
          </a:p>
        </p:txBody>
      </p:sp>
      <p:sp>
        <p:nvSpPr>
          <p:cNvPr id="3" name="Содержимое 2"/>
          <p:cNvSpPr>
            <a:spLocks noGrp="1"/>
          </p:cNvSpPr>
          <p:nvPr>
            <p:ph idx="1"/>
          </p:nvPr>
        </p:nvSpPr>
        <p:spPr>
          <a:xfrm>
            <a:off x="251520" y="1052736"/>
            <a:ext cx="8435280" cy="5256584"/>
          </a:xfrm>
        </p:spPr>
        <p:txBody>
          <a:bodyPr>
            <a:noAutofit/>
          </a:bodyPr>
          <a:lstStyle/>
          <a:p>
            <a:pPr algn="just">
              <a:buNone/>
            </a:pPr>
            <a:r>
              <a:rPr lang="ru-RU" sz="1800" dirty="0" smtClean="0">
                <a:latin typeface="Times New Roman" pitchFamily="18" charset="0"/>
                <a:cs typeface="Times New Roman" pitchFamily="18" charset="0"/>
              </a:rPr>
              <a:t>           Всех малышей — и мальчиков, и девочек — одевают одинаково. Для них шьют меховую одежду, по покрою напоминающую мужскую одежду для взрослых. Рукавички пришивают таким образом, что они образуют единое целое с рукавами; с внутренней стороны рукавов пришивают колокольчики. Мать по звуку колокольчиков всегда может определить, где находится малыш.</a:t>
            </a:r>
          </a:p>
          <a:p>
            <a:pPr algn="just">
              <a:buNone/>
            </a:pPr>
            <a:r>
              <a:rPr lang="ru-RU" sz="1800" dirty="0" smtClean="0">
                <a:latin typeface="Times New Roman" pitchFamily="18" charset="0"/>
                <a:cs typeface="Times New Roman" pitchFamily="18" charset="0"/>
              </a:rPr>
              <a:t>            Летнюю детскую одежду шьют из замши — кожи оленя без ворса, зимнюю — из оленьего меха. Детские вещи по покрою напоминают взрослые, но украшаются более простым орнаментом: заячьи ушки, головки. По традиции для шитья используют нитки, изготовленные из оленьих сухожилий, так как они гораздо прочнее фабричных. Чтобы одежда была теплее, стараются делать как можно меньше швов. Для плотности шва между кусками меха про­клады­вают узкую полоску сукна или длинный волос с шеи оленя.</a:t>
            </a:r>
          </a:p>
          <a:p>
            <a:pPr algn="just">
              <a:buNone/>
            </a:pPr>
            <a:r>
              <a:rPr lang="ru-RU" sz="1800" dirty="0" smtClean="0">
                <a:latin typeface="Times New Roman" pitchFamily="18" charset="0"/>
                <a:cs typeface="Times New Roman" pitchFamily="18" charset="0"/>
              </a:rPr>
              <a:t>              В наши дни лесные ненцы пользуются как национальной, так и современной одеждой. Часто она передается от старших детей к младшим. У каждого ребенка есть нарядная одежда, которую надевают, когда едут в гости или просто в дальнюю дорогу.</a:t>
            </a:r>
          </a:p>
          <a:p>
            <a:pPr>
              <a:buNone/>
            </a:pPr>
            <a:endParaRPr lang="ru-RU"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a:stretch>
            <a:fillRect/>
          </a:stretch>
        </p:blipFill>
        <p:spPr bwMode="auto">
          <a:xfrm>
            <a:off x="6300192" y="1700808"/>
            <a:ext cx="2490502" cy="165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3" cstate="print"/>
          <a:srcRect/>
          <a:stretch>
            <a:fillRect/>
          </a:stretch>
        </p:blipFill>
        <p:spPr bwMode="auto">
          <a:xfrm>
            <a:off x="2555776" y="3284984"/>
            <a:ext cx="1471695" cy="2618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p:cNvPicPr>
            <a:picLocks noChangeAspect="1" noChangeArrowheads="1"/>
          </p:cNvPicPr>
          <p:nvPr/>
        </p:nvPicPr>
        <p:blipFill>
          <a:blip r:embed="rId4" cstate="print"/>
          <a:srcRect/>
          <a:stretch>
            <a:fillRect/>
          </a:stretch>
        </p:blipFill>
        <p:spPr bwMode="auto">
          <a:xfrm>
            <a:off x="3491880" y="1196752"/>
            <a:ext cx="2365977" cy="165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descr="https://im0-tub-ru.yandex.net/i?id=75e1eb4bcf77f3f16915d2ce3f8ddb21-l&amp;n=13"/>
          <p:cNvPicPr>
            <a:picLocks noChangeAspect="1" noChangeArrowheads="1"/>
          </p:cNvPicPr>
          <p:nvPr/>
        </p:nvPicPr>
        <p:blipFill>
          <a:blip r:embed="rId5" cstate="print"/>
          <a:srcRect/>
          <a:stretch>
            <a:fillRect/>
          </a:stretch>
        </p:blipFill>
        <p:spPr bwMode="auto">
          <a:xfrm>
            <a:off x="683568" y="548680"/>
            <a:ext cx="2664436" cy="1775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http://etnic.ru/wp-content/uploads/deti-hanty-5-620x930.jpg"/>
          <p:cNvPicPr>
            <a:picLocks noChangeAspect="1" noChangeArrowheads="1"/>
          </p:cNvPicPr>
          <p:nvPr/>
        </p:nvPicPr>
        <p:blipFill>
          <a:blip r:embed="rId6" cstate="print"/>
          <a:srcRect/>
          <a:stretch>
            <a:fillRect/>
          </a:stretch>
        </p:blipFill>
        <p:spPr bwMode="auto">
          <a:xfrm>
            <a:off x="467544" y="2780928"/>
            <a:ext cx="1776197" cy="266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6" descr="https://im0-tub-ru.yandex.net/i?id=450a9feca8d739b2d6b3df66fa215711-sr&amp;n=13"/>
          <p:cNvPicPr>
            <a:picLocks noChangeAspect="1" noChangeArrowheads="1"/>
          </p:cNvPicPr>
          <p:nvPr/>
        </p:nvPicPr>
        <p:blipFill>
          <a:blip r:embed="rId7" cstate="print"/>
          <a:srcRect/>
          <a:stretch>
            <a:fillRect/>
          </a:stretch>
        </p:blipFill>
        <p:spPr bwMode="auto">
          <a:xfrm>
            <a:off x="4355976" y="3645024"/>
            <a:ext cx="1706606" cy="2599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8" name="Picture 8" descr="https://s15.stc.all.kpcdn.net/share/i/12/10162715/inx960x640.jpg"/>
          <p:cNvPicPr>
            <a:picLocks noChangeAspect="1" noChangeArrowheads="1"/>
          </p:cNvPicPr>
          <p:nvPr/>
        </p:nvPicPr>
        <p:blipFill>
          <a:blip r:embed="rId8" cstate="print"/>
          <a:srcRect/>
          <a:stretch>
            <a:fillRect/>
          </a:stretch>
        </p:blipFill>
        <p:spPr bwMode="auto">
          <a:xfrm>
            <a:off x="6228184" y="4725144"/>
            <a:ext cx="2727628" cy="1602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ru-RU" dirty="0" smtClean="0">
                <a:solidFill>
                  <a:srgbClr val="C00000"/>
                </a:solidFill>
              </a:rPr>
              <a:t>ХАНТЫ</a:t>
            </a:r>
            <a:endParaRPr lang="ru-RU" dirty="0">
              <a:solidFill>
                <a:srgbClr val="C00000"/>
              </a:solidFill>
            </a:endParaRPr>
          </a:p>
        </p:txBody>
      </p:sp>
      <p:pic>
        <p:nvPicPr>
          <p:cNvPr id="4" name="Содержимое 3" descr="https://s2.travelask.ru/system/images/files/001/220/894/wysiwyg/2907-15.jpg?1541676706">
            <a:hlinkClick r:id="rId2"/>
          </p:cNvPr>
          <p:cNvPicPr>
            <a:picLocks noGrp="1"/>
          </p:cNvPicPr>
          <p:nvPr>
            <p:ph idx="1"/>
          </p:nvPr>
        </p:nvPicPr>
        <p:blipFill>
          <a:blip r:embed="rId3" cstate="print"/>
          <a:srcRect/>
          <a:stretch>
            <a:fillRect/>
          </a:stretch>
        </p:blipFill>
        <p:spPr bwMode="auto">
          <a:xfrm>
            <a:off x="683568" y="1268760"/>
            <a:ext cx="7632848" cy="496855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wRjrwXuLRzo.jpg"/>
          <p:cNvPicPr>
            <a:picLocks noChangeAspect="1" noChangeArrowheads="1"/>
          </p:cNvPicPr>
          <p:nvPr/>
        </p:nvPicPr>
        <p:blipFill>
          <a:blip r:embed="rId2" cstate="print"/>
          <a:srcRect/>
          <a:stretch>
            <a:fillRect/>
          </a:stretch>
        </p:blipFill>
        <p:spPr bwMode="auto">
          <a:xfrm>
            <a:off x="1475656" y="332656"/>
            <a:ext cx="6984776" cy="6336704"/>
          </a:xfrm>
          <a:prstGeom prst="rect">
            <a:avLst/>
          </a:prstGeom>
          <a:noFill/>
        </p:spPr>
      </p:pic>
      <p:sp>
        <p:nvSpPr>
          <p:cNvPr id="2" name="Заголовок 1"/>
          <p:cNvSpPr>
            <a:spLocks noGrp="1"/>
          </p:cNvSpPr>
          <p:nvPr>
            <p:ph type="title"/>
          </p:nvPr>
        </p:nvSpPr>
        <p:spPr>
          <a:xfrm>
            <a:off x="457200" y="620688"/>
            <a:ext cx="8219256" cy="720080"/>
          </a:xfrm>
        </p:spPr>
        <p:txBody>
          <a:bodyPr>
            <a:normAutofit fontScale="90000"/>
          </a:bodyPr>
          <a:lstStyle/>
          <a:p>
            <a:r>
              <a:rPr lang="ru-RU" dirty="0">
                <a:solidFill>
                  <a:srgbClr val="C00000"/>
                </a:solidFill>
              </a:rPr>
              <a:t>Историческая и географическая справка</a:t>
            </a:r>
            <a:r>
              <a:rPr lang="ru-RU" dirty="0"/>
              <a:t/>
            </a:r>
            <a:br>
              <a:rPr lang="ru-RU" dirty="0"/>
            </a:br>
            <a:endParaRPr lang="ru-RU" dirty="0"/>
          </a:p>
        </p:txBody>
      </p:sp>
      <p:sp>
        <p:nvSpPr>
          <p:cNvPr id="3" name="Содержимое 2"/>
          <p:cNvSpPr>
            <a:spLocks noGrp="1"/>
          </p:cNvSpPr>
          <p:nvPr>
            <p:ph idx="1"/>
          </p:nvPr>
        </p:nvSpPr>
        <p:spPr>
          <a:xfrm>
            <a:off x="467544" y="1340768"/>
            <a:ext cx="8208912" cy="4896544"/>
          </a:xfrm>
        </p:spPr>
        <p:txBody>
          <a:bodyPr>
            <a:normAutofit fontScale="70000" lnSpcReduction="20000"/>
          </a:bodyPr>
          <a:lstStyle/>
          <a:p>
            <a:pPr algn="just">
              <a:buNone/>
            </a:pPr>
            <a:r>
              <a:rPr lang="ru-RU" sz="3300" dirty="0" smtClean="0"/>
              <a:t>           </a:t>
            </a:r>
            <a:r>
              <a:rPr lang="ru-RU" sz="2600" dirty="0" smtClean="0">
                <a:cs typeface="Microsoft Uighur" pitchFamily="2" charset="-78"/>
              </a:rPr>
              <a:t>Еще в средние века было известно, что в диких Северных краях находится великое богатство. О </a:t>
            </a:r>
            <a:r>
              <a:rPr lang="ru-RU" sz="2600" dirty="0" err="1" smtClean="0">
                <a:cs typeface="Microsoft Uighur" pitchFamily="2" charset="-78"/>
              </a:rPr>
              <a:t>Златокипящей</a:t>
            </a:r>
            <a:r>
              <a:rPr lang="ru-RU" sz="2600" dirty="0" smtClean="0">
                <a:cs typeface="Microsoft Uighur" pitchFamily="2" charset="-78"/>
              </a:rPr>
              <a:t> </a:t>
            </a:r>
            <a:r>
              <a:rPr lang="ru-RU" sz="2600" dirty="0" err="1" smtClean="0">
                <a:cs typeface="Microsoft Uighur" pitchFamily="2" charset="-78"/>
              </a:rPr>
              <a:t>Мангазее</a:t>
            </a:r>
            <a:r>
              <a:rPr lang="ru-RU" sz="2600" dirty="0" smtClean="0">
                <a:cs typeface="Microsoft Uighur" pitchFamily="2" charset="-78"/>
              </a:rPr>
              <a:t> рассказывали истории и легенды. Край был богат рыбой и пушниной, осетриной, олениной, соболями да рябчиками. Все это умело добывали ненцы – коренные жители Севера, занимаясь традиционными промыслами: охотой, оленеводством, рыболовством.</a:t>
            </a:r>
          </a:p>
          <a:p>
            <a:pPr algn="just">
              <a:buNone/>
            </a:pPr>
            <a:r>
              <a:rPr lang="ru-RU" sz="2600" dirty="0" smtClean="0">
                <a:cs typeface="Microsoft Uighur" pitchFamily="2" charset="-78"/>
              </a:rPr>
              <a:t>         В советские годы на Крайнем Севере открыли новые богатства - «голубое топливо» и «черное золото». Именно отсюда в 1962 году с открытием Тазовского месторождения пошел Большой газ Ямала. А после открытия известных на весь мир месторождений - Русского, </a:t>
            </a:r>
            <a:r>
              <a:rPr lang="ru-RU" sz="2600" dirty="0" err="1" smtClean="0">
                <a:cs typeface="Microsoft Uighur" pitchFamily="2" charset="-78"/>
              </a:rPr>
              <a:t>Уренгойского</a:t>
            </a:r>
            <a:r>
              <a:rPr lang="ru-RU" sz="2600" dirty="0" smtClean="0">
                <a:cs typeface="Microsoft Uighur" pitchFamily="2" charset="-78"/>
              </a:rPr>
              <a:t>, </a:t>
            </a:r>
            <a:r>
              <a:rPr lang="ru-RU" sz="2600" dirty="0" err="1" smtClean="0">
                <a:cs typeface="Microsoft Uighur" pitchFamily="2" charset="-78"/>
              </a:rPr>
              <a:t>Ямбургского</a:t>
            </a:r>
            <a:r>
              <a:rPr lang="ru-RU" sz="2600" dirty="0" smtClean="0">
                <a:cs typeface="Microsoft Uighur" pitchFamily="2" charset="-78"/>
              </a:rPr>
              <a:t> и Заполярного - Ямало-Ненецкий автономный округ стали называть газовой провинцией России.</a:t>
            </a:r>
            <a:br>
              <a:rPr lang="ru-RU" sz="2600" dirty="0" smtClean="0">
                <a:cs typeface="Microsoft Uighur" pitchFamily="2" charset="-78"/>
              </a:rPr>
            </a:br>
            <a:r>
              <a:rPr lang="ru-RU" sz="2600" dirty="0" smtClean="0">
                <a:cs typeface="Microsoft Uighur" pitchFamily="2" charset="-78"/>
              </a:rPr>
              <a:t>     Именно в Тазовском районе находятся самое большое в мире стадо оленей (около 200 тысяч голов), огромные запасы рыбы ценных пород и богатейшие подземные кладовые, которые, по оценкам специалистов, в предстоящие десятилетия будут определять уровень добычи газа по всей России. Но главная ценность района, его богатство – это люди, благодаря которым в XXI веке древние обычаи и народные промыслы гармонично сочетаются с новым экономическим мышлением</a:t>
            </a:r>
            <a:r>
              <a:rPr lang="ru-RU" sz="3300" dirty="0" smtClean="0"/>
              <a:t>.</a:t>
            </a:r>
            <a:endParaRPr lang="ru-RU" sz="33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251520" y="620688"/>
            <a:ext cx="8424936" cy="5688632"/>
          </a:xfrm>
        </p:spPr>
        <p:txBody>
          <a:bodyPr>
            <a:normAutofit fontScale="25000" lnSpcReduction="20000"/>
          </a:bodyPr>
          <a:lstStyle/>
          <a:p>
            <a:pPr>
              <a:buNone/>
            </a:pPr>
            <a:endParaRPr lang="ru-RU" sz="1800" dirty="0" smtClean="0"/>
          </a:p>
          <a:p>
            <a:pPr algn="just">
              <a:buNone/>
            </a:pPr>
            <a:r>
              <a:rPr lang="ru-RU" sz="5600" dirty="0" smtClean="0"/>
              <a:t>              </a:t>
            </a:r>
            <a:r>
              <a:rPr lang="ru-RU" sz="6800" b="1" dirty="0" smtClean="0"/>
              <a:t>Ханты</a:t>
            </a:r>
            <a:r>
              <a:rPr lang="ru-RU" sz="6800" dirty="0" smtClean="0"/>
              <a:t> — коренное население сибирского севера. Относятся к угорским народам, наряду с манси. Этот малочисленный народ сумел сохранить свою культуру до наших дней. Отдельные группы </a:t>
            </a:r>
            <a:r>
              <a:rPr lang="ru-RU" sz="6800" dirty="0" err="1" smtClean="0"/>
              <a:t>хантов</a:t>
            </a:r>
            <a:r>
              <a:rPr lang="ru-RU" sz="6800" dirty="0" smtClean="0"/>
              <a:t> и сейчас живут согласно древним традициям и обычаям.</a:t>
            </a:r>
          </a:p>
          <a:p>
            <a:pPr algn="just">
              <a:buNone/>
            </a:pPr>
            <a:r>
              <a:rPr lang="ru-RU" sz="6800" dirty="0" smtClean="0"/>
              <a:t>         По разным данным, количество </a:t>
            </a:r>
            <a:r>
              <a:rPr lang="ru-RU" sz="6800" dirty="0" err="1" smtClean="0"/>
              <a:t>хантов</a:t>
            </a:r>
            <a:r>
              <a:rPr lang="ru-RU" sz="6800" dirty="0" smtClean="0"/>
              <a:t> исчисляется 31 000-35 000 человек. В составе этноса выделяют 3 группы: Северные,</a:t>
            </a:r>
            <a:r>
              <a:rPr lang="ru-RU" sz="6800" dirty="0"/>
              <a:t> </a:t>
            </a:r>
            <a:r>
              <a:rPr lang="ru-RU" sz="6800" dirty="0" smtClean="0"/>
              <a:t>южные, восточные.</a:t>
            </a:r>
          </a:p>
          <a:p>
            <a:pPr algn="just">
              <a:buNone/>
            </a:pPr>
            <a:r>
              <a:rPr lang="ru-RU" sz="6800" dirty="0" smtClean="0"/>
              <a:t>         Население из южной группы перемешалось с татарским и русским вследствие близости проживания.</a:t>
            </a:r>
          </a:p>
          <a:p>
            <a:pPr algn="just">
              <a:buNone/>
            </a:pPr>
            <a:r>
              <a:rPr lang="ru-RU" sz="6800" dirty="0" smtClean="0"/>
              <a:t>             Ханты проживают преимущественно на территории Тюменской области, в ХМАО, ЯНАО (Ханты-Мансийский и Ямало-Ненецкий автономные округа). Незначительная часть находится в Томской области, Казахстане, Украине. Расселение по Тюменской области примерно таково 60% — ХМАО, 30% — ЯНАО.</a:t>
            </a:r>
          </a:p>
          <a:p>
            <a:pPr algn="just">
              <a:buNone/>
            </a:pPr>
            <a:r>
              <a:rPr lang="ru-RU" sz="6800" dirty="0" smtClean="0"/>
              <a:t>             Ханты разговаривают на хантыйском (остяцком) языке, который принадлежит к угорской ветви уральской языковой семьи. Туда же относятся мансийский и венгерский. Его особенностью является наличие множества диалектов.</a:t>
            </a:r>
          </a:p>
          <a:p>
            <a:pPr algn="just">
              <a:buNone/>
            </a:pPr>
            <a:r>
              <a:rPr lang="ru-RU" sz="6800" dirty="0" smtClean="0"/>
              <a:t>            Как и у многих других народов, христианизация </a:t>
            </a:r>
            <a:r>
              <a:rPr lang="ru-RU" sz="6800" dirty="0" err="1" smtClean="0"/>
              <a:t>хантов</a:t>
            </a:r>
            <a:r>
              <a:rPr lang="ru-RU" sz="6800" dirty="0" smtClean="0"/>
              <a:t> была насильственной. До нее религиозные верования определялись анимизмом, шаманизмом. В особенности сильно христианизация коснулась южной </a:t>
            </a:r>
            <a:r>
              <a:rPr lang="ru-RU" sz="6800" dirty="0" err="1" smtClean="0"/>
              <a:t>этногруппы</a:t>
            </a:r>
            <a:r>
              <a:rPr lang="ru-RU" sz="6800" dirty="0" smtClean="0"/>
              <a:t>, так как они подверглись влиянию русских переселенцев. Себя представители этого народа называют </a:t>
            </a:r>
            <a:r>
              <a:rPr lang="ru-RU" sz="6800" dirty="0" err="1" smtClean="0"/>
              <a:t>хантэ</a:t>
            </a:r>
            <a:r>
              <a:rPr lang="ru-RU" sz="6800" dirty="0" smtClean="0"/>
              <a:t> — человек. В финно-угорских языках похожие слова обозначают сообщество. Также их самоназвание </a:t>
            </a:r>
            <a:r>
              <a:rPr lang="ru-RU" sz="6800" dirty="0" err="1" smtClean="0"/>
              <a:t>кантэк</a:t>
            </a:r>
            <a:r>
              <a:rPr lang="ru-RU" sz="6800" dirty="0" smtClean="0"/>
              <a:t>, то есть — </a:t>
            </a:r>
            <a:r>
              <a:rPr lang="ru-RU" sz="6800" dirty="0" err="1" smtClean="0"/>
              <a:t>Кондинские</a:t>
            </a:r>
            <a:r>
              <a:rPr lang="ru-RU" sz="6800" dirty="0" smtClean="0"/>
              <a:t> люди (по названию реки </a:t>
            </a:r>
            <a:r>
              <a:rPr lang="ru-RU" sz="6800" dirty="0" err="1" smtClean="0"/>
              <a:t>Конда</a:t>
            </a:r>
            <a:r>
              <a:rPr lang="ru-RU" sz="6800" dirty="0" smtClean="0"/>
              <a:t>). Старое название </a:t>
            </a:r>
            <a:r>
              <a:rPr lang="ru-RU" sz="6800" dirty="0" err="1" smtClean="0"/>
              <a:t>хантов</a:t>
            </a:r>
            <a:r>
              <a:rPr lang="ru-RU" sz="6800" dirty="0" smtClean="0"/>
              <a:t> — остяки. Этот термин происходит от слова «</a:t>
            </a:r>
            <a:r>
              <a:rPr lang="ru-RU" sz="6800" dirty="0" err="1" smtClean="0"/>
              <a:t>иштяк</a:t>
            </a:r>
            <a:r>
              <a:rPr lang="ru-RU" sz="6800" dirty="0" smtClean="0"/>
              <a:t>», что значит «чужак». Самоеды (коренные народы Сибири) звали их </a:t>
            </a:r>
            <a:r>
              <a:rPr lang="ru-RU" sz="6800" dirty="0" err="1" smtClean="0"/>
              <a:t>ярган</a:t>
            </a:r>
            <a:r>
              <a:rPr lang="ru-RU" sz="6800" dirty="0" smtClean="0"/>
              <a:t> от слова «яра» — чужой.</a:t>
            </a:r>
          </a:p>
          <a:p>
            <a:pPr algn="just">
              <a:buNone/>
            </a:pPr>
            <a:r>
              <a:rPr lang="ru-RU" sz="6800" dirty="0" smtClean="0"/>
              <a:t>               Северные и восточные ханты до сих пор придерживаются изначальной системы верований.</a:t>
            </a:r>
          </a:p>
          <a:p>
            <a:pPr algn="just">
              <a:buNone/>
            </a:pPr>
            <a:endParaRPr lang="ru-RU" sz="7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06090"/>
          </a:xfrm>
        </p:spPr>
        <p:txBody>
          <a:bodyPr>
            <a:normAutofit fontScale="90000"/>
          </a:bodyPr>
          <a:lstStyle/>
          <a:p>
            <a:r>
              <a:rPr lang="ru-RU" dirty="0" smtClean="0">
                <a:solidFill>
                  <a:srgbClr val="C00000"/>
                </a:solidFill>
              </a:rPr>
              <a:t>ОДЕЖДА</a:t>
            </a:r>
            <a:endParaRPr lang="ru-RU" dirty="0">
              <a:solidFill>
                <a:srgbClr val="C00000"/>
              </a:solidFill>
            </a:endParaRPr>
          </a:p>
        </p:txBody>
      </p:sp>
      <p:sp>
        <p:nvSpPr>
          <p:cNvPr id="3" name="Содержимое 2"/>
          <p:cNvSpPr>
            <a:spLocks noGrp="1"/>
          </p:cNvSpPr>
          <p:nvPr>
            <p:ph idx="1"/>
          </p:nvPr>
        </p:nvSpPr>
        <p:spPr>
          <a:xfrm>
            <a:off x="571472" y="1000108"/>
            <a:ext cx="7929618" cy="5126055"/>
          </a:xfrm>
        </p:spPr>
        <p:txBody>
          <a:bodyPr>
            <a:noAutofit/>
          </a:bodyPr>
          <a:lstStyle/>
          <a:p>
            <a:pPr marL="0" indent="0" algn="just">
              <a:buNone/>
            </a:pPr>
            <a:r>
              <a:rPr lang="ru-RU" sz="1700" dirty="0" smtClean="0"/>
              <a:t>      Для создания одежды ханты использовали главным образом шкуры животных (оленей, собак, диких зверей). В южных областях выращивали лен, коноплю, ткали из них полотна, шили рубахи и штаны. Конопляные волокна очень прочные, хорошо держат тепло. Женские рубахи были прямого кроя, с </a:t>
            </a:r>
            <a:r>
              <a:rPr lang="ru-RU" sz="1700" dirty="0" err="1" smtClean="0"/>
              <a:t>присборенным</a:t>
            </a:r>
            <a:r>
              <a:rPr lang="ru-RU" sz="1700" dirty="0" smtClean="0"/>
              <a:t> воротом. Северные ханты ткачество не знали. Самым древним видом одежды было платье из рыбьей кожи. Сейчас такие экземпляры можно увидеть в музеях северной культуры. Халаты из рыбьей кожи надевали для защиты от дождя, на рыболовных промыслах. Основным видом одежды </a:t>
            </a:r>
            <a:r>
              <a:rPr lang="ru-RU" sz="1700" dirty="0" err="1" smtClean="0"/>
              <a:t>хантов</a:t>
            </a:r>
            <a:r>
              <a:rPr lang="ru-RU" sz="1700" dirty="0" smtClean="0"/>
              <a:t> всегда были меховые распашные одеяния. Это одежда свободного покроя, типа халатов, сшитая из выделанных шкур, завязывающаяся на пояс.</a:t>
            </a:r>
          </a:p>
          <a:p>
            <a:pPr marL="0" indent="0" algn="just">
              <a:buNone/>
            </a:pPr>
            <a:r>
              <a:rPr lang="ru-RU" sz="1700" dirty="0" smtClean="0"/>
              <a:t>      Позднее ее вытеснили промысловые виды с глухим покроем, которые популярны до сих пор. Они представляют собой туники длиной ниже колена с капюшоном. Их шьют мехом внутрь. Детали одежды сшивают сухожильными нитками. Отделкой служат беличьи хвостики, ушки, полоски меха контрастных цветов. Женские парки не отличаются от мужских, но отделываются богаче. Из меха разных расцветок выкладывают национальные орнаменты. Типичными рисунками являются: «оленьи рога», «лисьи уши», «сидящая собака». </a:t>
            </a:r>
            <a:endParaRPr lang="ru-RU" sz="17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sz="1800" dirty="0" smtClean="0"/>
              <a:t>В культуре народов Севера орнамент всегда имел большое значение. Его вышивали на ткани, наносили на замшу, вычерчивали на бересте, раскраивали  на меху. Ханты связывали название орнаментов со своим бытом и окружающей средой, с животным и растительным миром</a:t>
            </a:r>
            <a:endParaRPr lang="ru-RU" sz="1800" dirty="0"/>
          </a:p>
        </p:txBody>
      </p:sp>
      <p:pic>
        <p:nvPicPr>
          <p:cNvPr id="5122" name="Picture 2"/>
          <p:cNvPicPr>
            <a:picLocks noChangeAspect="1" noChangeArrowheads="1"/>
          </p:cNvPicPr>
          <p:nvPr/>
        </p:nvPicPr>
        <p:blipFill>
          <a:blip r:embed="rId2" cstate="print"/>
          <a:srcRect/>
          <a:stretch>
            <a:fillRect/>
          </a:stretch>
        </p:blipFill>
        <p:spPr bwMode="auto">
          <a:xfrm>
            <a:off x="1187624" y="4437112"/>
            <a:ext cx="1944216" cy="1296144"/>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051720" y="1124744"/>
            <a:ext cx="2085576" cy="2261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p:cNvPicPr>
            <a:picLocks noChangeAspect="1" noChangeArrowheads="1"/>
          </p:cNvPicPr>
          <p:nvPr/>
        </p:nvPicPr>
        <p:blipFill>
          <a:blip r:embed="rId4" cstate="print"/>
          <a:srcRect/>
          <a:stretch>
            <a:fillRect/>
          </a:stretch>
        </p:blipFill>
        <p:spPr bwMode="auto">
          <a:xfrm>
            <a:off x="4695916" y="1124744"/>
            <a:ext cx="1557228"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5" name="Picture 5"/>
          <p:cNvPicPr>
            <a:picLocks noChangeAspect="1" noChangeArrowheads="1"/>
          </p:cNvPicPr>
          <p:nvPr/>
        </p:nvPicPr>
        <p:blipFill>
          <a:blip r:embed="rId5" cstate="print"/>
          <a:srcRect/>
          <a:stretch>
            <a:fillRect/>
          </a:stretch>
        </p:blipFill>
        <p:spPr bwMode="auto">
          <a:xfrm>
            <a:off x="539552" y="3717032"/>
            <a:ext cx="3964012" cy="223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p:cNvPicPr>
            <a:picLocks noChangeAspect="1" noChangeArrowheads="1"/>
          </p:cNvPicPr>
          <p:nvPr/>
        </p:nvPicPr>
        <p:blipFill>
          <a:blip r:embed="rId6" cstate="print"/>
          <a:srcRect/>
          <a:stretch>
            <a:fillRect/>
          </a:stretch>
        </p:blipFill>
        <p:spPr bwMode="auto">
          <a:xfrm>
            <a:off x="4788024" y="3645025"/>
            <a:ext cx="3777125" cy="2309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7" name="Picture 7"/>
          <p:cNvPicPr>
            <a:picLocks noChangeAspect="1" noChangeArrowheads="1"/>
          </p:cNvPicPr>
          <p:nvPr/>
        </p:nvPicPr>
        <p:blipFill>
          <a:blip r:embed="rId7" cstate="print"/>
          <a:srcRect/>
          <a:stretch>
            <a:fillRect/>
          </a:stretch>
        </p:blipFill>
        <p:spPr bwMode="auto">
          <a:xfrm>
            <a:off x="6588224" y="1268760"/>
            <a:ext cx="2304256" cy="172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8" name="Picture 8"/>
          <p:cNvPicPr>
            <a:picLocks noChangeAspect="1" noChangeArrowheads="1"/>
          </p:cNvPicPr>
          <p:nvPr/>
        </p:nvPicPr>
        <p:blipFill>
          <a:blip r:embed="rId8" cstate="print"/>
          <a:srcRect/>
          <a:stretch>
            <a:fillRect/>
          </a:stretch>
        </p:blipFill>
        <p:spPr bwMode="auto">
          <a:xfrm>
            <a:off x="467544" y="1052736"/>
            <a:ext cx="1073454" cy="2420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194934"/>
          </a:xfrm>
        </p:spPr>
        <p:txBody>
          <a:bodyPr>
            <a:noAutofit/>
          </a:bodyPr>
          <a:lstStyle/>
          <a:p>
            <a:r>
              <a:rPr lang="ru-RU" sz="1800" dirty="0" smtClean="0"/>
              <a:t>Украшения у народов ханты были широко распространены  женские бисерные украшения: воротники, различные нагрудные украшения. Основные цвета бисера: белый, синий, красный, </a:t>
            </a:r>
            <a:r>
              <a:rPr lang="ru-RU" sz="1800" dirty="0" err="1" smtClean="0"/>
              <a:t>голубой</a:t>
            </a:r>
            <a:r>
              <a:rPr lang="ru-RU" sz="1800" dirty="0" smtClean="0"/>
              <a:t>, зеленый, желтый и подбирались по принципу контрастности. Бисер , бисерные украшения  являются неотъемлемой частью традиционной культуры ханты</a:t>
            </a:r>
            <a:endParaRPr lang="ru-RU" sz="1800" dirty="0"/>
          </a:p>
        </p:txBody>
      </p:sp>
      <p:pic>
        <p:nvPicPr>
          <p:cNvPr id="6146" name="Picture 2"/>
          <p:cNvPicPr>
            <a:picLocks noChangeAspect="1" noChangeArrowheads="1"/>
          </p:cNvPicPr>
          <p:nvPr/>
        </p:nvPicPr>
        <p:blipFill>
          <a:blip r:embed="rId2" cstate="print"/>
          <a:srcRect/>
          <a:stretch>
            <a:fillRect/>
          </a:stretch>
        </p:blipFill>
        <p:spPr bwMode="auto">
          <a:xfrm>
            <a:off x="3714744" y="4000504"/>
            <a:ext cx="1329420" cy="2118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3" cstate="print"/>
          <a:srcRect/>
          <a:stretch>
            <a:fillRect/>
          </a:stretch>
        </p:blipFill>
        <p:spPr bwMode="auto">
          <a:xfrm>
            <a:off x="4786314" y="1714488"/>
            <a:ext cx="3579070" cy="1880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4" cstate="print"/>
          <a:srcRect/>
          <a:stretch>
            <a:fillRect/>
          </a:stretch>
        </p:blipFill>
        <p:spPr bwMode="auto">
          <a:xfrm>
            <a:off x="785786" y="1714488"/>
            <a:ext cx="2816596" cy="1872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5" cstate="print"/>
          <a:srcRect/>
          <a:stretch>
            <a:fillRect/>
          </a:stretch>
        </p:blipFill>
        <p:spPr bwMode="auto">
          <a:xfrm>
            <a:off x="785786" y="3929066"/>
            <a:ext cx="1766088" cy="221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6" cstate="print"/>
          <a:srcRect/>
          <a:stretch>
            <a:fillRect/>
          </a:stretch>
        </p:blipFill>
        <p:spPr bwMode="auto">
          <a:xfrm>
            <a:off x="6357950" y="3929066"/>
            <a:ext cx="1458382" cy="2189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864096"/>
          </a:xfrm>
        </p:spPr>
        <p:txBody>
          <a:bodyPr>
            <a:normAutofit fontScale="90000"/>
          </a:bodyPr>
          <a:lstStyle/>
          <a:p>
            <a:r>
              <a:rPr lang="ru-RU" sz="2200" b="1" dirty="0" smtClean="0"/>
              <a:t>Ненцы и ханты - отличия в одежде.</a:t>
            </a:r>
            <a:r>
              <a:rPr lang="ru-RU" sz="2200" dirty="0" smtClean="0"/>
              <a:t/>
            </a:r>
            <a:br>
              <a:rPr lang="ru-RU" sz="2200" dirty="0" smtClean="0"/>
            </a:br>
            <a:r>
              <a:rPr lang="ru-RU" sz="2200" dirty="0" smtClean="0"/>
              <a:t>Обские </a:t>
            </a:r>
            <a:r>
              <a:rPr lang="ru-RU" sz="2200" dirty="0" err="1" smtClean="0"/>
              <a:t>угры</a:t>
            </a:r>
            <a:r>
              <a:rPr lang="ru-RU" sz="2200" dirty="0" smtClean="0"/>
              <a:t>, в отличии от ненцев, намного больше традиционно используют легкую </a:t>
            </a:r>
            <a:r>
              <a:rPr lang="ru-RU" sz="2200" dirty="0" err="1" smtClean="0"/>
              <a:t>текстилию</a:t>
            </a:r>
            <a:r>
              <a:rPr lang="ru-RU" sz="2200" dirty="0" smtClean="0"/>
              <a:t> для своих одежд.</a:t>
            </a:r>
            <a:br>
              <a:rPr lang="ru-RU" sz="2200" dirty="0" smtClean="0"/>
            </a:br>
            <a:r>
              <a:rPr lang="ru-RU" sz="2200" dirty="0" smtClean="0"/>
              <a:t>Вот так </a:t>
            </a:r>
            <a:r>
              <a:rPr lang="ru-RU" sz="2200" dirty="0" err="1" smtClean="0"/>
              <a:t>выглядет</a:t>
            </a:r>
            <a:r>
              <a:rPr lang="ru-RU" sz="2200" dirty="0" smtClean="0"/>
              <a:t> хантыйская летняя одежда</a:t>
            </a:r>
            <a:r>
              <a:rPr lang="ru-RU" dirty="0" smtClean="0"/>
              <a:t/>
            </a:r>
            <a:br>
              <a:rPr lang="ru-RU" dirty="0" smtClean="0"/>
            </a:br>
            <a:endParaRPr lang="ru-RU" dirty="0"/>
          </a:p>
        </p:txBody>
      </p:sp>
      <p:pic>
        <p:nvPicPr>
          <p:cNvPr id="3075" name="Picture 3"/>
          <p:cNvPicPr>
            <a:picLocks noChangeAspect="1" noChangeArrowheads="1"/>
          </p:cNvPicPr>
          <p:nvPr/>
        </p:nvPicPr>
        <p:blipFill>
          <a:blip r:embed="rId2" cstate="print"/>
          <a:srcRect/>
          <a:stretch>
            <a:fillRect/>
          </a:stretch>
        </p:blipFill>
        <p:spPr bwMode="auto">
          <a:xfrm>
            <a:off x="683568" y="1412776"/>
            <a:ext cx="2159478" cy="2879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p:cNvPicPr>
            <a:picLocks noChangeAspect="1" noChangeArrowheads="1"/>
          </p:cNvPicPr>
          <p:nvPr/>
        </p:nvPicPr>
        <p:blipFill>
          <a:blip r:embed="rId3" cstate="print"/>
          <a:srcRect/>
          <a:stretch>
            <a:fillRect/>
          </a:stretch>
        </p:blipFill>
        <p:spPr bwMode="auto">
          <a:xfrm>
            <a:off x="6228184" y="1628800"/>
            <a:ext cx="2314864" cy="1541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7" name="Picture 5"/>
          <p:cNvPicPr>
            <a:picLocks noChangeAspect="1" noChangeArrowheads="1"/>
          </p:cNvPicPr>
          <p:nvPr/>
        </p:nvPicPr>
        <p:blipFill>
          <a:blip r:embed="rId4" cstate="print"/>
          <a:srcRect/>
          <a:stretch>
            <a:fillRect/>
          </a:stretch>
        </p:blipFill>
        <p:spPr bwMode="auto">
          <a:xfrm>
            <a:off x="6444206" y="3501008"/>
            <a:ext cx="2160241"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8" name="Picture 6"/>
          <p:cNvPicPr>
            <a:picLocks noChangeAspect="1" noChangeArrowheads="1"/>
          </p:cNvPicPr>
          <p:nvPr/>
        </p:nvPicPr>
        <p:blipFill>
          <a:blip r:embed="rId5" cstate="print"/>
          <a:srcRect/>
          <a:stretch>
            <a:fillRect/>
          </a:stretch>
        </p:blipFill>
        <p:spPr bwMode="auto">
          <a:xfrm flipH="1">
            <a:off x="467544" y="4581128"/>
            <a:ext cx="2736304" cy="1774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9" name="Picture 7"/>
          <p:cNvPicPr>
            <a:picLocks noChangeAspect="1" noChangeArrowheads="1"/>
          </p:cNvPicPr>
          <p:nvPr/>
        </p:nvPicPr>
        <p:blipFill>
          <a:blip r:embed="rId6" cstate="print"/>
          <a:srcRect/>
          <a:stretch>
            <a:fillRect/>
          </a:stretch>
        </p:blipFill>
        <p:spPr bwMode="auto">
          <a:xfrm>
            <a:off x="3131840" y="1628800"/>
            <a:ext cx="2459016" cy="1639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3"/>
          <p:cNvPicPr>
            <a:picLocks noChangeAspect="1" noChangeArrowheads="1"/>
          </p:cNvPicPr>
          <p:nvPr/>
        </p:nvPicPr>
        <p:blipFill>
          <a:blip r:embed="rId7" cstate="print"/>
          <a:srcRect/>
          <a:stretch>
            <a:fillRect/>
          </a:stretch>
        </p:blipFill>
        <p:spPr bwMode="auto">
          <a:xfrm>
            <a:off x="3347864" y="3573016"/>
            <a:ext cx="2188247" cy="1451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80" name="Picture 8"/>
          <p:cNvPicPr>
            <a:picLocks noChangeAspect="1" noChangeArrowheads="1"/>
          </p:cNvPicPr>
          <p:nvPr/>
        </p:nvPicPr>
        <p:blipFill>
          <a:blip r:embed="rId8" cstate="print"/>
          <a:srcRect/>
          <a:stretch>
            <a:fillRect/>
          </a:stretch>
        </p:blipFill>
        <p:spPr bwMode="auto">
          <a:xfrm>
            <a:off x="5220072" y="5013176"/>
            <a:ext cx="1833115" cy="1468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600" dirty="0" smtClean="0"/>
              <a:t>На ногах носили кисы или унты, под которые надевали теплые вязаные носки из шерсти. Кисы шьются мехом наружу, а унты — внутрь. Кисы отличаются богатой отделкой, их украшают геометрическими узорами, бисером. Унты являются охотничьей и рыбацкой обувью. Это очень теплые сапоги с высоким голенищем из прочной оленьей кожи и собачьего меха.</a:t>
            </a:r>
            <a:endParaRPr lang="ru-RU" sz="1600" dirty="0"/>
          </a:p>
        </p:txBody>
      </p:sp>
      <p:pic>
        <p:nvPicPr>
          <p:cNvPr id="4" name="Picture 4" descr="https://i.pinimg.com/originals/f3/2f/03/f32f03eafe30bc3f5f9d1fa4cb724f89.jpg"/>
          <p:cNvPicPr>
            <a:picLocks noGrp="1" noChangeAspect="1" noChangeArrowheads="1"/>
          </p:cNvPicPr>
          <p:nvPr>
            <p:ph idx="1"/>
          </p:nvPr>
        </p:nvPicPr>
        <p:blipFill>
          <a:blip r:embed="rId2" cstate="print"/>
          <a:srcRect/>
          <a:stretch>
            <a:fillRect/>
          </a:stretch>
        </p:blipFill>
        <p:spPr bwMode="auto">
          <a:xfrm>
            <a:off x="5572132" y="2000240"/>
            <a:ext cx="2660736"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0" descr="http://tyum-pravda.ru/images/stories/2013/239/239-1-4.jpg"/>
          <p:cNvPicPr>
            <a:picLocks noChangeAspect="1" noChangeArrowheads="1"/>
          </p:cNvPicPr>
          <p:nvPr/>
        </p:nvPicPr>
        <p:blipFill>
          <a:blip r:embed="rId3" cstate="print"/>
          <a:srcRect/>
          <a:stretch>
            <a:fillRect/>
          </a:stretch>
        </p:blipFill>
        <p:spPr bwMode="auto">
          <a:xfrm>
            <a:off x="785786" y="2000240"/>
            <a:ext cx="2000264" cy="1860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https://cdn1.imgbb.ru/user/136/1363845/201509/ebd0dd4594914c347b98ea1c571e9ac9.jpg"/>
          <p:cNvPicPr>
            <a:picLocks noChangeAspect="1" noChangeArrowheads="1"/>
          </p:cNvPicPr>
          <p:nvPr/>
        </p:nvPicPr>
        <p:blipFill>
          <a:blip r:embed="rId4" cstate="print"/>
          <a:srcRect/>
          <a:stretch>
            <a:fillRect/>
          </a:stretch>
        </p:blipFill>
        <p:spPr bwMode="auto">
          <a:xfrm>
            <a:off x="4572000" y="4143380"/>
            <a:ext cx="1534130" cy="2043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https://ugra-news.ru/upload/iblock/40a/1164593940.jpg"/>
          <p:cNvPicPr>
            <a:picLocks noChangeAspect="1" noChangeArrowheads="1"/>
          </p:cNvPicPr>
          <p:nvPr/>
        </p:nvPicPr>
        <p:blipFill>
          <a:blip r:embed="rId5" cstate="print"/>
          <a:srcRect/>
          <a:stretch>
            <a:fillRect/>
          </a:stretch>
        </p:blipFill>
        <p:spPr bwMode="auto">
          <a:xfrm>
            <a:off x="2357422" y="4143380"/>
            <a:ext cx="1420062" cy="2002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986" name="Picture 2" descr="https://i.pinimg.com/736x/c5/e6/3b/c5e63b1d98baaeac4bc4707e5297723a.jpg"/>
          <p:cNvPicPr>
            <a:picLocks noChangeAspect="1" noChangeArrowheads="1"/>
          </p:cNvPicPr>
          <p:nvPr/>
        </p:nvPicPr>
        <p:blipFill>
          <a:blip r:embed="rId6" cstate="print"/>
          <a:srcRect/>
          <a:stretch>
            <a:fillRect/>
          </a:stretch>
        </p:blipFill>
        <p:spPr bwMode="auto">
          <a:xfrm>
            <a:off x="3143240" y="1857364"/>
            <a:ext cx="2000264" cy="1917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988" name="AutoShape 4" descr="https://avatars.mds.yandex.net/get-zen_doc/1131857/pub_5c65d2f1489d3e00aef1f4f6_5c65d3901d345500ae2ed64e/scale_12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95537" y="1052736"/>
            <a:ext cx="3384376" cy="22569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1" name="Picture 3"/>
          <p:cNvPicPr>
            <a:picLocks noChangeAspect="1" noChangeArrowheads="1"/>
          </p:cNvPicPr>
          <p:nvPr/>
        </p:nvPicPr>
        <p:blipFill>
          <a:blip r:embed="rId3" cstate="print"/>
          <a:srcRect/>
          <a:stretch>
            <a:fillRect/>
          </a:stretch>
        </p:blipFill>
        <p:spPr bwMode="auto">
          <a:xfrm>
            <a:off x="6572264" y="1071546"/>
            <a:ext cx="1486965" cy="22374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2" name="Picture 4"/>
          <p:cNvPicPr>
            <a:picLocks noChangeAspect="1" noChangeArrowheads="1"/>
          </p:cNvPicPr>
          <p:nvPr/>
        </p:nvPicPr>
        <p:blipFill>
          <a:blip r:embed="rId4" cstate="print"/>
          <a:srcRect/>
          <a:stretch>
            <a:fillRect/>
          </a:stretch>
        </p:blipFill>
        <p:spPr bwMode="auto">
          <a:xfrm>
            <a:off x="714348" y="3571876"/>
            <a:ext cx="1827533" cy="26421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3" name="Picture 5"/>
          <p:cNvPicPr>
            <a:picLocks noChangeAspect="1" noChangeArrowheads="1"/>
          </p:cNvPicPr>
          <p:nvPr/>
        </p:nvPicPr>
        <p:blipFill>
          <a:blip r:embed="rId5" cstate="print"/>
          <a:srcRect/>
          <a:stretch>
            <a:fillRect/>
          </a:stretch>
        </p:blipFill>
        <p:spPr bwMode="auto">
          <a:xfrm>
            <a:off x="4044522" y="1052737"/>
            <a:ext cx="1535590" cy="23048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54" name="Picture 6"/>
          <p:cNvPicPr>
            <a:picLocks noChangeAspect="1" noChangeArrowheads="1"/>
          </p:cNvPicPr>
          <p:nvPr/>
        </p:nvPicPr>
        <p:blipFill>
          <a:blip r:embed="rId6" cstate="print"/>
          <a:srcRect/>
          <a:stretch>
            <a:fillRect/>
          </a:stretch>
        </p:blipFill>
        <p:spPr bwMode="auto">
          <a:xfrm>
            <a:off x="6215074" y="4071942"/>
            <a:ext cx="2316226" cy="17864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55" name="Picture 7"/>
          <p:cNvPicPr>
            <a:picLocks noChangeAspect="1" noChangeArrowheads="1"/>
          </p:cNvPicPr>
          <p:nvPr/>
        </p:nvPicPr>
        <p:blipFill>
          <a:blip r:embed="rId7" cstate="print"/>
          <a:srcRect/>
          <a:stretch>
            <a:fillRect/>
          </a:stretch>
        </p:blipFill>
        <p:spPr bwMode="auto">
          <a:xfrm>
            <a:off x="3000364" y="4214818"/>
            <a:ext cx="2677617" cy="178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76672"/>
            <a:ext cx="8064896" cy="6167037"/>
          </a:xfrm>
        </p:spPr>
        <p:txBody>
          <a:bodyPr>
            <a:normAutofit fontScale="25000" lnSpcReduction="20000"/>
          </a:bodyPr>
          <a:lstStyle/>
          <a:p>
            <a:pPr algn="just">
              <a:buNone/>
            </a:pPr>
            <a:r>
              <a:rPr lang="ru-RU" sz="5500" b="1" dirty="0" smtClean="0"/>
              <a:t>                 </a:t>
            </a:r>
            <a:r>
              <a:rPr lang="ru-RU" sz="6400" dirty="0" smtClean="0"/>
              <a:t>10 </a:t>
            </a:r>
            <a:r>
              <a:rPr lang="ru-RU" sz="6400" dirty="0"/>
              <a:t>декабря 1930 года в составе существовавшей тогда Уральской области был образован </a:t>
            </a:r>
            <a:r>
              <a:rPr lang="ru-RU" sz="6400" dirty="0" err="1"/>
              <a:t>Ямальский</a:t>
            </a:r>
            <a:r>
              <a:rPr lang="ru-RU" sz="6400" dirty="0"/>
              <a:t> (Ненецкий) автономный округ со столицей в </a:t>
            </a:r>
            <a:r>
              <a:rPr lang="ru-RU" sz="6400" dirty="0" err="1"/>
              <a:t>Обдорске</a:t>
            </a:r>
            <a:r>
              <a:rPr lang="ru-RU" sz="6400" dirty="0"/>
              <a:t>. Первоначально созданные в его составе </a:t>
            </a:r>
            <a:r>
              <a:rPr lang="ru-RU" sz="6400" dirty="0" err="1"/>
              <a:t>Надымский</a:t>
            </a:r>
            <a:r>
              <a:rPr lang="ru-RU" sz="6400" dirty="0"/>
              <a:t> и Тазовский районы в том же году были переформированы. Часть </a:t>
            </a:r>
            <a:r>
              <a:rPr lang="ru-RU" sz="6400" dirty="0" err="1"/>
              <a:t>Надымского</a:t>
            </a:r>
            <a:r>
              <a:rPr lang="ru-RU" sz="6400" dirty="0"/>
              <a:t> района была передана в </a:t>
            </a:r>
            <a:r>
              <a:rPr lang="ru-RU" sz="7200" dirty="0" err="1"/>
              <a:t>Ныдо-Гыдоямский</a:t>
            </a:r>
            <a:r>
              <a:rPr lang="ru-RU" sz="6400" dirty="0"/>
              <a:t> (ненецкий) </a:t>
            </a:r>
            <a:r>
              <a:rPr lang="ru-RU" sz="6400" dirty="0" err="1"/>
              <a:t>тузрайон</a:t>
            </a:r>
            <a:r>
              <a:rPr lang="ru-RU" sz="6400" dirty="0"/>
              <a:t>, с центром в поселке </a:t>
            </a:r>
            <a:r>
              <a:rPr lang="ru-RU" sz="6400" dirty="0" err="1"/>
              <a:t>Ныда</a:t>
            </a:r>
            <a:r>
              <a:rPr lang="ru-RU" sz="6400" dirty="0"/>
              <a:t>, территория которого охватывала полуострова </a:t>
            </a:r>
            <a:r>
              <a:rPr lang="ru-RU" sz="6400" dirty="0" err="1"/>
              <a:t>Евай</a:t>
            </a:r>
            <a:r>
              <a:rPr lang="ru-RU" sz="6400" dirty="0"/>
              <a:t> и </a:t>
            </a:r>
            <a:r>
              <a:rPr lang="ru-RU" sz="6400" dirty="0" err="1"/>
              <a:t>Гыдоямский</a:t>
            </a:r>
            <a:r>
              <a:rPr lang="ru-RU" sz="6400" dirty="0"/>
              <a:t>, правобережье </a:t>
            </a:r>
            <a:r>
              <a:rPr lang="ru-RU" sz="6400" dirty="0" err="1"/>
              <a:t>Тазовской</a:t>
            </a:r>
            <a:r>
              <a:rPr lang="ru-RU" sz="6400" dirty="0"/>
              <a:t> губы до реки </a:t>
            </a:r>
            <a:r>
              <a:rPr lang="ru-RU" sz="6400" dirty="0" err="1"/>
              <a:t>Мессояха</a:t>
            </a:r>
            <a:r>
              <a:rPr lang="ru-RU" sz="6400" dirty="0"/>
              <a:t>, </a:t>
            </a:r>
            <a:r>
              <a:rPr lang="ru-RU" sz="6400" dirty="0" err="1"/>
              <a:t>Обско-Тазовский</a:t>
            </a:r>
            <a:r>
              <a:rPr lang="ru-RU" sz="6400" dirty="0"/>
              <a:t> (Безымянный) полуостров и правобережье Обской губы до реки Надыма.</a:t>
            </a:r>
          </a:p>
          <a:p>
            <a:pPr algn="just">
              <a:buNone/>
            </a:pPr>
            <a:r>
              <a:rPr lang="ru-RU" sz="6400" dirty="0" smtClean="0"/>
              <a:t>                Тазовский </a:t>
            </a:r>
            <a:r>
              <a:rPr lang="ru-RU" sz="6400" dirty="0"/>
              <a:t>район был организован по бассейнам рек Таз и </a:t>
            </a:r>
            <a:r>
              <a:rPr lang="ru-RU" sz="6400" dirty="0" err="1"/>
              <a:t>Пур</a:t>
            </a:r>
            <a:r>
              <a:rPr lang="ru-RU" sz="6400" dirty="0"/>
              <a:t>, с центром в поселке </a:t>
            </a:r>
            <a:r>
              <a:rPr lang="ru-RU" sz="6400" dirty="0" err="1"/>
              <a:t>Хальмер-седе</a:t>
            </a:r>
            <a:r>
              <a:rPr lang="ru-RU" sz="6400" dirty="0"/>
              <a:t> (ныне поселок Тазовский). Окончательно границы Тазовского (</a:t>
            </a:r>
            <a:r>
              <a:rPr lang="ru-RU" sz="6400" dirty="0" err="1"/>
              <a:t>Нижне-Тазовского</a:t>
            </a:r>
            <a:r>
              <a:rPr lang="ru-RU" sz="6400" dirty="0"/>
              <a:t>) района были установлены постановлением 1932 года в составе мыса Круглого с селением </a:t>
            </a:r>
            <a:r>
              <a:rPr lang="ru-RU" sz="6400" dirty="0" err="1"/>
              <a:t>Ямбург-Сале</a:t>
            </a:r>
            <a:r>
              <a:rPr lang="ru-RU" sz="6400" dirty="0"/>
              <a:t>, всей </a:t>
            </a:r>
            <a:r>
              <a:rPr lang="ru-RU" sz="6400" dirty="0" err="1"/>
              <a:t>Гыданской</a:t>
            </a:r>
            <a:r>
              <a:rPr lang="ru-RU" sz="6400" dirty="0"/>
              <a:t> чистой тундры, земли </a:t>
            </a:r>
            <a:r>
              <a:rPr lang="ru-RU" sz="6400" dirty="0" err="1"/>
              <a:t>Гыда-я</a:t>
            </a:r>
            <a:r>
              <a:rPr lang="ru-RU" sz="6400" dirty="0"/>
              <a:t>, полуострова </a:t>
            </a:r>
            <a:r>
              <a:rPr lang="ru-RU" sz="6400" dirty="0" err="1"/>
              <a:t>Явай</a:t>
            </a:r>
            <a:r>
              <a:rPr lang="ru-RU" sz="6400" dirty="0"/>
              <a:t> и всех островов Карского моря, расположенных между 73 и 77 меридианами восточной долготы. С 1934 года Тазовский район вместе с Ямало-Ненецким автономным округом входил в состав </a:t>
            </a:r>
            <a:r>
              <a:rPr lang="ru-RU" sz="6400" dirty="0" err="1" smtClean="0"/>
              <a:t>Обь-Иртышской</a:t>
            </a:r>
            <a:r>
              <a:rPr lang="ru-RU" sz="6400" dirty="0"/>
              <a:t>, а затем – Омской областей.</a:t>
            </a:r>
          </a:p>
          <a:p>
            <a:pPr algn="just">
              <a:buNone/>
            </a:pPr>
            <a:r>
              <a:rPr lang="ru-RU" sz="6400" dirty="0" smtClean="0"/>
              <a:t>                 В </a:t>
            </a:r>
            <a:r>
              <a:rPr lang="ru-RU" sz="6400" dirty="0"/>
              <a:t>эти годы в районе началось строительство национальных поселков и факторий. Постепенно вырастали </a:t>
            </a:r>
            <a:r>
              <a:rPr lang="ru-RU" sz="6400" dirty="0" err="1"/>
              <a:t>Юрибей</a:t>
            </a:r>
            <a:r>
              <a:rPr lang="ru-RU" sz="6400" dirty="0"/>
              <a:t>, </a:t>
            </a:r>
            <a:r>
              <a:rPr lang="ru-RU" sz="6400" dirty="0" err="1"/>
              <a:t>Гыда</a:t>
            </a:r>
            <a:r>
              <a:rPr lang="ru-RU" sz="6400" dirty="0"/>
              <a:t>, </a:t>
            </a:r>
            <a:r>
              <a:rPr lang="ru-RU" sz="6400" dirty="0" err="1"/>
              <a:t>Антипаюта</a:t>
            </a:r>
            <a:r>
              <a:rPr lang="ru-RU" sz="6400" dirty="0"/>
              <a:t>, Находка и другие новые населенные пункты. В 1944 году была образована Тюменская область, в состав которой вошел Ямало-Ненецкий автономный округ. В том же году в Тазовском районе были образованы </a:t>
            </a:r>
            <a:r>
              <a:rPr lang="ru-RU" sz="6400" dirty="0" err="1"/>
              <a:t>Антипаютинский</a:t>
            </a:r>
            <a:r>
              <a:rPr lang="ru-RU" sz="6400" dirty="0"/>
              <a:t>, </a:t>
            </a:r>
            <a:r>
              <a:rPr lang="ru-RU" sz="6400" dirty="0" err="1"/>
              <a:t>Таранский</a:t>
            </a:r>
            <a:r>
              <a:rPr lang="ru-RU" sz="6400" dirty="0"/>
              <a:t>, </a:t>
            </a:r>
            <a:r>
              <a:rPr lang="ru-RU" sz="6400" dirty="0" err="1"/>
              <a:t>Тибейсалинский</a:t>
            </a:r>
            <a:r>
              <a:rPr lang="ru-RU" sz="6400" dirty="0"/>
              <a:t> и </a:t>
            </a:r>
            <a:r>
              <a:rPr lang="ru-RU" sz="6400" dirty="0" err="1"/>
              <a:t>Ямбургский</a:t>
            </a:r>
            <a:r>
              <a:rPr lang="ru-RU" sz="6400" dirty="0"/>
              <a:t> сельские советы. В 1946 году в него вошел </a:t>
            </a:r>
            <a:r>
              <a:rPr lang="ru-RU" sz="6400" dirty="0" err="1"/>
              <a:t>Гыдоямский</a:t>
            </a:r>
            <a:r>
              <a:rPr lang="ru-RU" sz="6400" dirty="0"/>
              <a:t> сельсовет. В 1959 году был упразднен </a:t>
            </a:r>
            <a:r>
              <a:rPr lang="ru-RU" sz="6400" dirty="0" err="1"/>
              <a:t>Таранский</a:t>
            </a:r>
            <a:r>
              <a:rPr lang="ru-RU" sz="6400" dirty="0"/>
              <a:t> сельсовет. В 1968 году </a:t>
            </a:r>
            <a:r>
              <a:rPr lang="ru-RU" sz="6400" dirty="0" err="1"/>
              <a:t>Ямбургский</a:t>
            </a:r>
            <a:r>
              <a:rPr lang="ru-RU" sz="6400" dirty="0"/>
              <a:t> сельсовет был переоформлен в </a:t>
            </a:r>
            <a:r>
              <a:rPr lang="ru-RU" sz="6400" dirty="0" err="1"/>
              <a:t>Находкинский</a:t>
            </a:r>
            <a:r>
              <a:rPr lang="ru-RU" sz="6400" dirty="0"/>
              <a:t>. В 1976 году </a:t>
            </a:r>
            <a:r>
              <a:rPr lang="ru-RU" sz="6400" dirty="0" err="1"/>
              <a:t>Гыдоямский</a:t>
            </a:r>
            <a:r>
              <a:rPr lang="ru-RU" sz="6400" dirty="0"/>
              <a:t> сельсовет был переименован в </a:t>
            </a:r>
            <a:r>
              <a:rPr lang="ru-RU" sz="6400" dirty="0" err="1"/>
              <a:t>Гыданский</a:t>
            </a:r>
            <a:r>
              <a:rPr lang="ru-RU" sz="6400" dirty="0"/>
              <a:t>. В 1975 году был образован </a:t>
            </a:r>
            <a:r>
              <a:rPr lang="ru-RU" sz="6400" dirty="0" err="1"/>
              <a:t>Газсалинский</a:t>
            </a:r>
            <a:r>
              <a:rPr lang="ru-RU" sz="6400" dirty="0"/>
              <a:t> сельсовет, а двумя годами позднее был упразднен </a:t>
            </a:r>
            <a:r>
              <a:rPr lang="ru-RU" sz="6400" dirty="0" err="1"/>
              <a:t>Тибейсалинский</a:t>
            </a:r>
            <a:r>
              <a:rPr lang="ru-RU" sz="6400" dirty="0"/>
              <a:t> сельсовет.</a:t>
            </a:r>
          </a:p>
          <a:p>
            <a:pPr algn="just">
              <a:buNone/>
            </a:pPr>
            <a:r>
              <a:rPr lang="ru-RU" sz="6400" dirty="0" smtClean="0"/>
              <a:t>              На </a:t>
            </a:r>
            <a:r>
              <a:rPr lang="ru-RU" sz="6400" dirty="0"/>
              <a:t>начало 2020 года в Тазовском районе имеется 11 населенных пунктов, которые входят в 5 административно-территориальных единиц: поселок Тазовский, село </a:t>
            </a:r>
            <a:r>
              <a:rPr lang="ru-RU" sz="6400" dirty="0" err="1"/>
              <a:t>Гыда</a:t>
            </a:r>
            <a:r>
              <a:rPr lang="ru-RU" sz="6400" dirty="0"/>
              <a:t>, </a:t>
            </a:r>
            <a:r>
              <a:rPr lang="ru-RU" sz="6400" dirty="0" err="1"/>
              <a:t>село</a:t>
            </a:r>
            <a:r>
              <a:rPr lang="ru-RU" sz="6400" dirty="0"/>
              <a:t> </a:t>
            </a:r>
            <a:r>
              <a:rPr lang="ru-RU" sz="6400" dirty="0" err="1"/>
              <a:t>Антипаюта</a:t>
            </a:r>
            <a:r>
              <a:rPr lang="ru-RU" sz="6400" dirty="0"/>
              <a:t>, </a:t>
            </a:r>
            <a:r>
              <a:rPr lang="ru-RU" sz="6400" dirty="0" err="1"/>
              <a:t>село</a:t>
            </a:r>
            <a:r>
              <a:rPr lang="ru-RU" sz="6400" dirty="0"/>
              <a:t> Находка и село </a:t>
            </a:r>
            <a:r>
              <a:rPr lang="ru-RU" sz="6400" dirty="0" err="1"/>
              <a:t>Газ-Сале</a:t>
            </a:r>
            <a:r>
              <a:rPr lang="ru-RU" sz="6400" dirty="0"/>
              <a:t>.</a:t>
            </a:r>
          </a:p>
          <a:p>
            <a:pPr>
              <a:buNone/>
            </a:pPr>
            <a:r>
              <a:rPr lang="ru-RU" sz="6400" dirty="0"/>
              <a:t/>
            </a:r>
            <a:br>
              <a:rPr lang="ru-RU" sz="6400" dirty="0"/>
            </a:br>
            <a:endParaRPr lang="ru-RU" sz="6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ТУНДРОВЫЕ НЕНЦЫ</a:t>
            </a:r>
            <a:endParaRPr lang="ru-RU" dirty="0">
              <a:solidFill>
                <a:srgbClr val="C00000"/>
              </a:solidFill>
            </a:endParaRPr>
          </a:p>
        </p:txBody>
      </p:sp>
      <p:sp>
        <p:nvSpPr>
          <p:cNvPr id="3" name="Содержимое 2"/>
          <p:cNvSpPr>
            <a:spLocks noGrp="1"/>
          </p:cNvSpPr>
          <p:nvPr>
            <p:ph idx="1"/>
          </p:nvPr>
        </p:nvSpPr>
        <p:spPr>
          <a:xfrm>
            <a:off x="457200" y="1357298"/>
            <a:ext cx="8229600" cy="4768865"/>
          </a:xfrm>
        </p:spPr>
        <p:txBody>
          <a:bodyPr>
            <a:normAutofit fontScale="62500" lnSpcReduction="20000"/>
          </a:bodyPr>
          <a:lstStyle/>
          <a:p>
            <a:pPr algn="just">
              <a:buNone/>
            </a:pPr>
            <a:r>
              <a:rPr lang="ru-RU" dirty="0" smtClean="0"/>
              <a:t>          </a:t>
            </a:r>
            <a:r>
              <a:rPr lang="ru-RU" dirty="0" err="1" smtClean="0"/>
              <a:t>Не́нцы</a:t>
            </a:r>
            <a:r>
              <a:rPr lang="ru-RU" dirty="0" smtClean="0"/>
              <a:t> </a:t>
            </a:r>
            <a:r>
              <a:rPr lang="ru-RU" dirty="0"/>
              <a:t>(ненец. не, </a:t>
            </a:r>
            <a:r>
              <a:rPr lang="ru-RU" dirty="0" err="1"/>
              <a:t>ненач</a:t>
            </a:r>
            <a:r>
              <a:rPr lang="ru-RU" dirty="0"/>
              <a:t>, </a:t>
            </a:r>
            <a:r>
              <a:rPr lang="ru-RU" dirty="0" err="1"/>
              <a:t>ненэй</a:t>
            </a:r>
            <a:r>
              <a:rPr lang="ru-RU" dirty="0"/>
              <a:t>, </a:t>
            </a:r>
            <a:r>
              <a:rPr lang="ru-RU" dirty="0" err="1"/>
              <a:t>ненэц</a:t>
            </a:r>
            <a:r>
              <a:rPr lang="ru-RU" dirty="0"/>
              <a:t>, </a:t>
            </a:r>
            <a:r>
              <a:rPr lang="ru-RU" dirty="0" err="1"/>
              <a:t>ненэйне</a:t>
            </a:r>
            <a:r>
              <a:rPr lang="ru-RU" dirty="0"/>
              <a:t>; устаревшее — самоеды, </a:t>
            </a:r>
            <a:r>
              <a:rPr lang="ru-RU" dirty="0" err="1"/>
              <a:t>юраки</a:t>
            </a:r>
            <a:r>
              <a:rPr lang="ru-RU" dirty="0"/>
              <a:t>) — самодийский народ, населяющий евразийское побережье Северного Ледовитого океана от Кольского полуострова до Таймыра. В 1 тысячелетии н. э. мигрировали с территории южной Сибири к месту современного обитания.</a:t>
            </a:r>
          </a:p>
          <a:p>
            <a:pPr algn="just">
              <a:buNone/>
            </a:pPr>
            <a:r>
              <a:rPr lang="ru-RU" dirty="0" smtClean="0"/>
              <a:t>            Из </a:t>
            </a:r>
            <a:r>
              <a:rPr lang="ru-RU" dirty="0"/>
              <a:t>коренных малочисленных народов российского Севера ненцы являются одним из самых многочисленных. В России проживают 41 302 ненцев, из которых около 27 000 проживали в Ямало-Ненецком автономном округе.</a:t>
            </a:r>
          </a:p>
          <a:p>
            <a:pPr algn="just">
              <a:buNone/>
            </a:pPr>
            <a:r>
              <a:rPr lang="ru-RU" dirty="0" smtClean="0"/>
              <a:t>            Ненцы </a:t>
            </a:r>
            <a:r>
              <a:rPr lang="ru-RU" dirty="0"/>
              <a:t>делятся на две группы: тундровые и лесные. Тундровые ненцы являются большинством. Тундровые, расселяются в зоне тундры от Кольского полуострова (с конца ХIХ в.) до правобережья низовья р. Енисей (территории Мурманской обл., Архангельской обл. — Ненецкий АО, Тюменской обл. — Ямало-Ненецкий АО, Красноярского края — Долгано-Ненецкий (Таймырский) АО).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https://media.gazprom-neft.com/picts/picts_repository/tn1000x1000-AJ_140301_GPNnanitorova_1500.JPG"/>
          <p:cNvPicPr>
            <a:picLocks noChangeAspect="1" noChangeArrowheads="1"/>
          </p:cNvPicPr>
          <p:nvPr/>
        </p:nvPicPr>
        <p:blipFill>
          <a:blip r:embed="rId2" cstate="print"/>
          <a:srcRect/>
          <a:stretch>
            <a:fillRect/>
          </a:stretch>
        </p:blipFill>
        <p:spPr bwMode="auto">
          <a:xfrm>
            <a:off x="395536" y="2132856"/>
            <a:ext cx="2953983" cy="4428762"/>
          </a:xfrm>
          <a:prstGeom prst="rect">
            <a:avLst/>
          </a:prstGeom>
          <a:ln>
            <a:noFill/>
          </a:ln>
          <a:effectLst>
            <a:softEdge rad="112500"/>
          </a:effectLst>
        </p:spPr>
      </p:pic>
      <p:sp>
        <p:nvSpPr>
          <p:cNvPr id="8" name="Подзаголовок 7"/>
          <p:cNvSpPr>
            <a:spLocks noGrp="1"/>
          </p:cNvSpPr>
          <p:nvPr>
            <p:ph type="subTitle" idx="1"/>
          </p:nvPr>
        </p:nvSpPr>
        <p:spPr>
          <a:xfrm>
            <a:off x="539552" y="332656"/>
            <a:ext cx="8208912" cy="1368152"/>
          </a:xfrm>
        </p:spPr>
        <p:txBody>
          <a:bodyPr>
            <a:noAutofit/>
          </a:bodyPr>
          <a:lstStyle/>
          <a:p>
            <a:pPr algn="just"/>
            <a:r>
              <a:rPr lang="ru-RU" sz="1800" dirty="0" smtClean="0">
                <a:solidFill>
                  <a:srgbClr val="C00000"/>
                </a:solidFill>
              </a:rPr>
              <a:t>                                                                        </a:t>
            </a:r>
            <a:r>
              <a:rPr lang="ru-RU" sz="2000" dirty="0" smtClean="0">
                <a:solidFill>
                  <a:srgbClr val="C00000"/>
                </a:solidFill>
              </a:rPr>
              <a:t>МАЛИЦА</a:t>
            </a:r>
          </a:p>
          <a:p>
            <a:pPr algn="just"/>
            <a:r>
              <a:rPr lang="ru-RU" sz="2000" dirty="0" smtClean="0">
                <a:solidFill>
                  <a:schemeClr val="tx1"/>
                </a:solidFill>
              </a:rPr>
              <a:t>   </a:t>
            </a:r>
            <a:r>
              <a:rPr lang="ru-RU" sz="1800" dirty="0" smtClean="0">
                <a:solidFill>
                  <a:schemeClr val="tx1"/>
                </a:solidFill>
              </a:rPr>
              <a:t>Мужскую меховую одежду ненцы называют малицей. Шьют из их из меха оленя. Украшают орнаментом из кусочков разноцветного сукна. Малицу часто называют индивидуальным чумом, так как подобно чуму она надежно защищает человека от холода. Шапку и рукавицы пришивают к малице, чтобы ветер не задувал</a:t>
            </a:r>
            <a:r>
              <a:rPr lang="ru-RU" sz="1800" dirty="0" smtClean="0"/>
              <a:t>.</a:t>
            </a:r>
            <a:endParaRPr lang="ru-RU" sz="1800" dirty="0"/>
          </a:p>
        </p:txBody>
      </p:sp>
      <p:pic>
        <p:nvPicPr>
          <p:cNvPr id="18434" name="Picture 2" descr="https://media.nazaccent.ru/cache/a0/1b/a01b25c76aa8ed177778f38183d51aec.jpg"/>
          <p:cNvPicPr>
            <a:picLocks noChangeAspect="1" noChangeArrowheads="1"/>
          </p:cNvPicPr>
          <p:nvPr/>
        </p:nvPicPr>
        <p:blipFill>
          <a:blip r:embed="rId3" cstate="print"/>
          <a:srcRect/>
          <a:stretch>
            <a:fillRect/>
          </a:stretch>
        </p:blipFill>
        <p:spPr bwMode="auto">
          <a:xfrm>
            <a:off x="3419872" y="3068960"/>
            <a:ext cx="1996357" cy="2996952"/>
          </a:xfrm>
          <a:prstGeom prst="rect">
            <a:avLst/>
          </a:prstGeom>
          <a:noFill/>
        </p:spPr>
      </p:pic>
      <p:pic>
        <p:nvPicPr>
          <p:cNvPr id="18436" name="Picture 4" descr="http://archive.nao24.ru/media/1404-4.jpg"/>
          <p:cNvPicPr>
            <a:picLocks noChangeAspect="1" noChangeArrowheads="1"/>
          </p:cNvPicPr>
          <p:nvPr/>
        </p:nvPicPr>
        <p:blipFill>
          <a:blip r:embed="rId4" cstate="print"/>
          <a:srcRect/>
          <a:stretch>
            <a:fillRect/>
          </a:stretch>
        </p:blipFill>
        <p:spPr bwMode="auto">
          <a:xfrm>
            <a:off x="5508104" y="3356992"/>
            <a:ext cx="3275856" cy="22749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67544" y="548680"/>
            <a:ext cx="8229600" cy="1296144"/>
          </a:xfrm>
        </p:spPr>
        <p:txBody>
          <a:bodyPr>
            <a:normAutofit fontScale="90000"/>
          </a:bodyPr>
          <a:lstStyle/>
          <a:p>
            <a:r>
              <a:rPr lang="ru-RU" b="1" dirty="0" smtClean="0">
                <a:solidFill>
                  <a:srgbClr val="C00000"/>
                </a:solidFill>
              </a:rPr>
              <a:t>Совик (гусь)</a:t>
            </a:r>
            <a:r>
              <a:rPr lang="ru-RU" dirty="0" smtClean="0">
                <a:solidFill>
                  <a:srgbClr val="C00000"/>
                </a:solidFill>
              </a:rPr>
              <a:t/>
            </a:r>
            <a:br>
              <a:rPr lang="ru-RU" dirty="0" smtClean="0">
                <a:solidFill>
                  <a:srgbClr val="C00000"/>
                </a:solidFill>
              </a:rPr>
            </a:br>
            <a:r>
              <a:rPr lang="ru-RU" dirty="0" smtClean="0"/>
              <a:t/>
            </a:r>
            <a:br>
              <a:rPr lang="ru-RU" dirty="0" smtClean="0"/>
            </a:br>
            <a:endParaRPr lang="ru-RU" dirty="0"/>
          </a:p>
        </p:txBody>
      </p:sp>
      <p:sp>
        <p:nvSpPr>
          <p:cNvPr id="5" name="Текст 4"/>
          <p:cNvSpPr>
            <a:spLocks noGrp="1"/>
          </p:cNvSpPr>
          <p:nvPr>
            <p:ph type="body" idx="4294967295"/>
          </p:nvPr>
        </p:nvSpPr>
        <p:spPr>
          <a:xfrm>
            <a:off x="395536" y="980728"/>
            <a:ext cx="8064896" cy="1296144"/>
          </a:xfrm>
        </p:spPr>
        <p:txBody>
          <a:bodyPr>
            <a:normAutofit fontScale="25000" lnSpcReduction="20000"/>
          </a:bodyPr>
          <a:lstStyle/>
          <a:p>
            <a:pPr algn="just">
              <a:buNone/>
            </a:pPr>
            <a:r>
              <a:rPr lang="ru-RU" sz="1200" dirty="0" smtClean="0"/>
              <a:t>                                                         </a:t>
            </a:r>
            <a:r>
              <a:rPr lang="ru-RU" sz="8000" dirty="0" smtClean="0"/>
              <a:t>В морозы на малицу ненцы надевают совик. Совики бывают летние и зимние. Эта одежда отличается от малицы и шьется мехом наружу, ворсом вниз из плотной шкуры осеннего или зимнего оленя. Совик может не иметь рукавиц, но имеет капюшон с опушкой из оленьего меха с длинным ворсом или из хвостов песца. Носят его без пояса, он является одеждой для улицы, и в чум обычно его не вносят, а оставляют на нартах. </a:t>
            </a:r>
            <a:endParaRPr lang="ru-RU" sz="8000" dirty="0"/>
          </a:p>
        </p:txBody>
      </p:sp>
      <p:pic>
        <p:nvPicPr>
          <p:cNvPr id="4" name="Picture 4" descr="https://www.culture.ru/storage/images/de17fed64e83dd46e62a4fb4dc40a11c/a6d450bf6b8cc834673336bc01f5c8ba.jpeg"/>
          <p:cNvPicPr>
            <a:picLocks noGrp="1" noChangeAspect="1" noChangeArrowheads="1"/>
          </p:cNvPicPr>
          <p:nvPr>
            <p:ph idx="4294967295"/>
          </p:nvPr>
        </p:nvPicPr>
        <p:blipFill>
          <a:blip r:embed="rId2" cstate="print"/>
          <a:stretch>
            <a:fillRect/>
          </a:stretch>
        </p:blipFill>
        <p:spPr bwMode="auto">
          <a:xfrm>
            <a:off x="4788024" y="3212976"/>
            <a:ext cx="3986853" cy="2619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7892" name="Picture 4" descr="https://proreligiu.club/wp-content/uploads/2018/12/xanty-mansiyskaya-eparxiya-39.jpg"/>
          <p:cNvPicPr>
            <a:picLocks noChangeAspect="1" noChangeArrowheads="1"/>
          </p:cNvPicPr>
          <p:nvPr/>
        </p:nvPicPr>
        <p:blipFill>
          <a:blip r:embed="rId3" cstate="print"/>
          <a:srcRect/>
          <a:stretch>
            <a:fillRect/>
          </a:stretch>
        </p:blipFill>
        <p:spPr bwMode="auto">
          <a:xfrm>
            <a:off x="683568" y="3212976"/>
            <a:ext cx="3806137" cy="26642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im0-tub-ru.yandex.net/i?id=c393bbfa57513dba16b99d67ad382f97-l&amp;n=13&amp;w=470&amp;h=600"/>
          <p:cNvPicPr>
            <a:picLocks noChangeAspect="1" noChangeArrowheads="1"/>
          </p:cNvPicPr>
          <p:nvPr/>
        </p:nvPicPr>
        <p:blipFill>
          <a:blip r:embed="rId2" cstate="print"/>
          <a:srcRect/>
          <a:stretch>
            <a:fillRect/>
          </a:stretch>
        </p:blipFill>
        <p:spPr bwMode="auto">
          <a:xfrm>
            <a:off x="7233596" y="840675"/>
            <a:ext cx="1748594" cy="2232248"/>
          </a:xfrm>
          <a:prstGeom prst="rect">
            <a:avLst/>
          </a:prstGeom>
          <a:ln>
            <a:noFill/>
          </a:ln>
          <a:effectLst>
            <a:softEdge rad="112500"/>
          </a:effectLst>
        </p:spPr>
      </p:pic>
      <p:pic>
        <p:nvPicPr>
          <p:cNvPr id="40964" name="Picture 4" descr="https://odezhda.guru/wp-content/uploads/2018/05/Mehovye-chulki-e1527709303647.jpg"/>
          <p:cNvPicPr>
            <a:picLocks noChangeAspect="1" noChangeArrowheads="1"/>
          </p:cNvPicPr>
          <p:nvPr/>
        </p:nvPicPr>
        <p:blipFill>
          <a:blip r:embed="rId3" cstate="print"/>
          <a:srcRect/>
          <a:stretch>
            <a:fillRect/>
          </a:stretch>
        </p:blipFill>
        <p:spPr bwMode="auto">
          <a:xfrm>
            <a:off x="7195704" y="3429001"/>
            <a:ext cx="1838850" cy="2016224"/>
          </a:xfrm>
          <a:prstGeom prst="rect">
            <a:avLst/>
          </a:prstGeom>
          <a:ln>
            <a:noFill/>
          </a:ln>
          <a:effectLst>
            <a:softEdge rad="112500"/>
          </a:effectLst>
        </p:spPr>
      </p:pic>
      <p:sp>
        <p:nvSpPr>
          <p:cNvPr id="7" name="Заголовок 6"/>
          <p:cNvSpPr>
            <a:spLocks noGrp="1"/>
          </p:cNvSpPr>
          <p:nvPr>
            <p:ph type="title"/>
          </p:nvPr>
        </p:nvSpPr>
        <p:spPr>
          <a:xfrm>
            <a:off x="457200" y="188640"/>
            <a:ext cx="8229600" cy="360040"/>
          </a:xfrm>
        </p:spPr>
        <p:txBody>
          <a:bodyPr>
            <a:noAutofit/>
          </a:bodyPr>
          <a:lstStyle/>
          <a:p>
            <a:r>
              <a:rPr lang="ru-RU" sz="2400" b="1" dirty="0" smtClean="0">
                <a:solidFill>
                  <a:srgbClr val="C00000"/>
                </a:solidFill>
              </a:rPr>
              <a:t>МУЖСКАЯ ОБУВЬ</a:t>
            </a:r>
            <a:endParaRPr lang="ru-RU" sz="2400" b="1" dirty="0">
              <a:solidFill>
                <a:srgbClr val="C00000"/>
              </a:solidFill>
            </a:endParaRPr>
          </a:p>
        </p:txBody>
      </p:sp>
      <p:sp>
        <p:nvSpPr>
          <p:cNvPr id="6" name="Содержимое 5"/>
          <p:cNvSpPr>
            <a:spLocks noGrp="1"/>
          </p:cNvSpPr>
          <p:nvPr>
            <p:ph idx="1"/>
          </p:nvPr>
        </p:nvSpPr>
        <p:spPr>
          <a:xfrm>
            <a:off x="-108520" y="548680"/>
            <a:ext cx="7304224" cy="4824536"/>
          </a:xfrm>
        </p:spPr>
        <p:txBody>
          <a:bodyPr>
            <a:noAutofit/>
          </a:bodyPr>
          <a:lstStyle/>
          <a:p>
            <a:pPr algn="just">
              <a:buNone/>
            </a:pPr>
            <a:r>
              <a:rPr lang="ru-RU" sz="1400" dirty="0" smtClean="0"/>
              <a:t>              </a:t>
            </a:r>
            <a:r>
              <a:rPr lang="ru-RU" sz="1700" dirty="0" smtClean="0"/>
              <a:t>Мужскую обувь – «кисы» – шьют из </a:t>
            </a:r>
            <a:r>
              <a:rPr lang="ru-RU" sz="1700" dirty="0" err="1" smtClean="0"/>
              <a:t>камуса</a:t>
            </a:r>
            <a:r>
              <a:rPr lang="ru-RU" sz="1700" dirty="0" smtClean="0"/>
              <a:t>. От женской обуви они отличаются горизонтальными полосами из белого </a:t>
            </a:r>
            <a:r>
              <a:rPr lang="ru-RU" sz="1700" dirty="0" err="1" smtClean="0"/>
              <a:t>камуса</a:t>
            </a:r>
            <a:r>
              <a:rPr lang="ru-RU" sz="1700" dirty="0" smtClean="0"/>
              <a:t> с кантиком из разноцветного сукна. Эта полоса является продолжением носовой части мужской обуви. </a:t>
            </a:r>
            <a:r>
              <a:rPr lang="ru-RU" sz="1700" dirty="0" err="1" smtClean="0"/>
              <a:t>Камус</a:t>
            </a:r>
            <a:r>
              <a:rPr lang="ru-RU" sz="1700" dirty="0" smtClean="0"/>
              <a:t> разрезают пополам, если есть надобность, надставляют ширину. Ворс обязательно должен смотреть друг на друга. А в центре носка, чуть ниже подъёма ноги, вшивают небольшие вставки трапециевидной изогнутой формы. Сшивают их с носком при помощи полосок меха.</a:t>
            </a:r>
          </a:p>
          <a:p>
            <a:pPr algn="just">
              <a:buNone/>
            </a:pPr>
            <a:r>
              <a:rPr lang="ru-RU" sz="1700" dirty="0" smtClean="0"/>
              <a:t>              На «кисы» уходит 16 оленьих ног. Голенища обуви длинные, верхний край срезается наискосок, внутрь надевают меховые чулки – «чижи», покрой которых сходен с покроем «кисы». Для подошвы используют мех с лобной части головы оленя или щетку – шкурку с оленьих копыт. «Кисы» с помощью тесемок прикрепляются к поясу, а под коленями подвязываются красивыми шнурками, сплетенными из разноцветных ниток. </a:t>
            </a:r>
          </a:p>
          <a:p>
            <a:pPr algn="just">
              <a:buNone/>
            </a:pPr>
            <a:r>
              <a:rPr lang="ru-RU" sz="1700" dirty="0"/>
              <a:t> </a:t>
            </a:r>
            <a:r>
              <a:rPr lang="ru-RU" sz="1700" dirty="0" smtClean="0"/>
              <a:t>         «Чижи» – меховые чулки – шьют из телячьей шкуры и носят мехом внутрь. Со стороны мездры их украшают полосками красивой ткани или сукна. К верхней части чулок с передней стороны пришивают длинные тесемки, с помощью которых они привязываются к кольцам, пришитым к поясу.</a:t>
            </a:r>
          </a:p>
          <a:p>
            <a:pPr algn="just">
              <a:buNone/>
            </a:pPr>
            <a:r>
              <a:rPr lang="ru-RU" sz="1700" dirty="0" smtClean="0"/>
              <a:t>             Нарядную, праздничную обувь шьют обычно из белых или пестрых оленьих ног, украшая ее разным орнаментом.</a:t>
            </a:r>
          </a:p>
          <a:p>
            <a:pPr algn="just">
              <a:buNone/>
            </a:pPr>
            <a:endParaRPr lang="ru-RU"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Autofit/>
          </a:bodyPr>
          <a:lstStyle/>
          <a:p>
            <a:r>
              <a:rPr lang="ru-RU" sz="2400" b="1" dirty="0" smtClean="0">
                <a:solidFill>
                  <a:srgbClr val="C00000"/>
                </a:solidFill>
              </a:rPr>
              <a:t>УКРАШЕНИЕ НАЦИОНАЛЬНОЙ ОДЕЖДЫ НЕНЦЕВ ОРНАМЕНТАМИ</a:t>
            </a:r>
            <a:endParaRPr lang="ru-RU" sz="2400" dirty="0"/>
          </a:p>
        </p:txBody>
      </p:sp>
      <p:pic>
        <p:nvPicPr>
          <p:cNvPr id="5123" name="Picture 3"/>
          <p:cNvPicPr>
            <a:picLocks noChangeAspect="1" noChangeArrowheads="1"/>
          </p:cNvPicPr>
          <p:nvPr/>
        </p:nvPicPr>
        <p:blipFill>
          <a:blip r:embed="rId2" cstate="print"/>
          <a:srcRect/>
          <a:stretch>
            <a:fillRect/>
          </a:stretch>
        </p:blipFill>
        <p:spPr bwMode="auto">
          <a:xfrm>
            <a:off x="3131840" y="1268760"/>
            <a:ext cx="3320047" cy="2683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p:cNvPicPr>
            <a:picLocks noChangeAspect="1" noChangeArrowheads="1"/>
          </p:cNvPicPr>
          <p:nvPr/>
        </p:nvPicPr>
        <p:blipFill>
          <a:blip r:embed="rId3" cstate="print"/>
          <a:srcRect/>
          <a:stretch>
            <a:fillRect/>
          </a:stretch>
        </p:blipFill>
        <p:spPr bwMode="auto">
          <a:xfrm>
            <a:off x="6588224" y="2276872"/>
            <a:ext cx="2220493" cy="3345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5" name="Picture 5"/>
          <p:cNvPicPr>
            <a:picLocks noChangeAspect="1" noChangeArrowheads="1"/>
          </p:cNvPicPr>
          <p:nvPr/>
        </p:nvPicPr>
        <p:blipFill>
          <a:blip r:embed="rId4" cstate="print"/>
          <a:srcRect/>
          <a:stretch>
            <a:fillRect/>
          </a:stretch>
        </p:blipFill>
        <p:spPr bwMode="auto">
          <a:xfrm>
            <a:off x="467544" y="2132856"/>
            <a:ext cx="2626530"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https://b1.culture.ru/c/809905.jpg"/>
          <p:cNvPicPr>
            <a:picLocks noChangeAspect="1" noChangeArrowheads="1"/>
          </p:cNvPicPr>
          <p:nvPr/>
        </p:nvPicPr>
        <p:blipFill>
          <a:blip r:embed="rId5" cstate="print"/>
          <a:srcRect/>
          <a:stretch>
            <a:fillRect/>
          </a:stretch>
        </p:blipFill>
        <p:spPr bwMode="auto">
          <a:xfrm>
            <a:off x="3571868" y="4214818"/>
            <a:ext cx="2557481" cy="2000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908720"/>
            <a:ext cx="3960440" cy="3312368"/>
          </a:xfrm>
        </p:spPr>
        <p:txBody>
          <a:bodyPr>
            <a:normAutofit fontScale="90000"/>
          </a:bodyPr>
          <a:lstStyle/>
          <a:p>
            <a:pPr algn="l"/>
            <a:r>
              <a:rPr lang="ru-RU" sz="2000" dirty="0" smtClean="0">
                <a:solidFill>
                  <a:srgbClr val="C00000"/>
                </a:solidFill>
              </a:rPr>
              <a:t>                   Летняя </a:t>
            </a:r>
            <a:r>
              <a:rPr lang="ru-RU" sz="2000" dirty="0" err="1" smtClean="0">
                <a:solidFill>
                  <a:srgbClr val="C00000"/>
                </a:solidFill>
              </a:rPr>
              <a:t>ягушка</a:t>
            </a:r>
            <a:r>
              <a:rPr lang="ru-RU" sz="2000" dirty="0" smtClean="0"/>
              <a:t/>
            </a:r>
            <a:br>
              <a:rPr lang="ru-RU" sz="2000" dirty="0" smtClean="0"/>
            </a:br>
            <a:r>
              <a:rPr lang="ru-RU" sz="2000" dirty="0" smtClean="0"/>
              <a:t>      Летняя </a:t>
            </a:r>
            <a:r>
              <a:rPr lang="ru-RU" sz="2000" dirty="0" err="1" smtClean="0"/>
              <a:t>ягушка</a:t>
            </a:r>
            <a:r>
              <a:rPr lang="ru-RU" sz="2000" dirty="0" smtClean="0"/>
              <a:t>- называется «ной паны», т.е. суконная одежда. Следует отметить, что такая одежда часто богато украшается вшивным орнаментом из цветного сукна на плечах , по бортам и обшлагам рукавов. Её обычно носят с поясом. Пояс плетут из разноцветных ниток длинной до трех метров, с обоих концов он завершается кистями. Пряжка пояса представляет собой медное кольцо с двумя-тремя перекладинами, расположенными одновременно  и вертикально.</a:t>
            </a:r>
            <a:br>
              <a:rPr lang="ru-RU" sz="2000" dirty="0" smtClean="0"/>
            </a:br>
            <a:r>
              <a:rPr lang="ru-RU" sz="1800" dirty="0" smtClean="0"/>
              <a:t/>
            </a:r>
            <a:br>
              <a:rPr lang="ru-RU" sz="1800" dirty="0" smtClean="0"/>
            </a:br>
            <a:endParaRPr lang="ru-RU" sz="1800" dirty="0"/>
          </a:p>
        </p:txBody>
      </p:sp>
      <p:pic>
        <p:nvPicPr>
          <p:cNvPr id="6146" name="Picture 2" descr="https://www.ridus.ru/_ah/img/0Io74GTPLQYyjEO3M4bMdA"/>
          <p:cNvPicPr>
            <a:picLocks noChangeAspect="1" noChangeArrowheads="1"/>
          </p:cNvPicPr>
          <p:nvPr/>
        </p:nvPicPr>
        <p:blipFill>
          <a:blip r:embed="rId2" cstate="print"/>
          <a:srcRect/>
          <a:stretch>
            <a:fillRect/>
          </a:stretch>
        </p:blipFill>
        <p:spPr bwMode="auto">
          <a:xfrm>
            <a:off x="285720" y="4500570"/>
            <a:ext cx="3007917" cy="2000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56" name="Picture 12" descr="https://www.culture.ru/storage/images/151dd9a6bb12602e90dfb8a1009da6db/abe5806d88e53e4b548e8473af1cb523.jpeg"/>
          <p:cNvPicPr>
            <a:picLocks noChangeAspect="1" noChangeArrowheads="1"/>
          </p:cNvPicPr>
          <p:nvPr/>
        </p:nvPicPr>
        <p:blipFill>
          <a:blip r:embed="rId3" cstate="print"/>
          <a:srcRect/>
          <a:stretch>
            <a:fillRect/>
          </a:stretch>
        </p:blipFill>
        <p:spPr bwMode="auto">
          <a:xfrm>
            <a:off x="6000760" y="4500570"/>
            <a:ext cx="2848400" cy="2012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58" name="Picture 14" descr="https://im0-tub-ru.yandex.net/i?id=d5632797e95507f49b5355f12ccd0378&amp;n=13"/>
          <p:cNvPicPr>
            <a:picLocks noChangeAspect="1" noChangeArrowheads="1"/>
          </p:cNvPicPr>
          <p:nvPr/>
        </p:nvPicPr>
        <p:blipFill>
          <a:blip r:embed="rId4" cstate="print"/>
          <a:srcRect/>
          <a:stretch>
            <a:fillRect/>
          </a:stretch>
        </p:blipFill>
        <p:spPr bwMode="auto">
          <a:xfrm>
            <a:off x="3357554" y="4500570"/>
            <a:ext cx="2570823" cy="1980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386" name="Picture 2" descr="https://im0-tub-ru.yandex.net/i?id=6bf32d231da9d1c463e4708297740eb4&amp;n=13"/>
          <p:cNvPicPr>
            <a:picLocks noChangeAspect="1" noChangeArrowheads="1"/>
          </p:cNvPicPr>
          <p:nvPr/>
        </p:nvPicPr>
        <p:blipFill>
          <a:blip r:embed="rId5" cstate="print"/>
          <a:srcRect/>
          <a:stretch>
            <a:fillRect/>
          </a:stretch>
        </p:blipFill>
        <p:spPr bwMode="auto">
          <a:xfrm>
            <a:off x="1285852" y="428604"/>
            <a:ext cx="2639453" cy="35192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733</TotalTime>
  <Words>1926</Words>
  <Application>Microsoft Office PowerPoint</Application>
  <PresentationFormat>Экран (4:3)</PresentationFormat>
  <Paragraphs>57</Paragraphs>
  <Slides>26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КОРЕННЫЕ НАРОДЫ ЯМАЛА</vt:lpstr>
      <vt:lpstr>Историческая и географическая справка </vt:lpstr>
      <vt:lpstr>Слайд 3</vt:lpstr>
      <vt:lpstr>ТУНДРОВЫЕ НЕНЦЫ</vt:lpstr>
      <vt:lpstr>Слайд 5</vt:lpstr>
      <vt:lpstr>Совик (гусь)  </vt:lpstr>
      <vt:lpstr>МУЖСКАЯ ОБУВЬ</vt:lpstr>
      <vt:lpstr>УКРАШЕНИЕ НАЦИОНАЛЬНОЙ ОДЕЖДЫ НЕНЦЕВ ОРНАМЕНТАМИ</vt:lpstr>
      <vt:lpstr>                   Летняя ягушка       Летняя ягушка- называется «ной паны», т.е. суконная одежда. Следует отметить, что такая одежда часто богато украшается вшивным орнаментом из цветного сукна на плечах , по бортам и обшлагам рукавов. Её обычно носят с поясом. Пояс плетут из разноцветных ниток длинной до трех метров, с обоих концов он завершается кистями. Пряжка пояса представляет собой медное кольцо с двумя-тремя перекладинами, расположенными одновременно  и вертикально.  </vt:lpstr>
      <vt:lpstr>     ЯГУШКА     Зимой ненки носят ягушку – женскую верхнюю одежду с разрезом впереди, украшенную полосами орнамента из белого и темного камуса, вставками из цветного сукна. Ягушка двухслойная, шьют ее мехом внутрь  и наружу. Она распашная, полы ее соединяются встык с помощью кожаных завязок. К рукавам пришивают рукавицы из камуса с отверстием для вынимания рук. Женская одежда (суконная или меховая) часто украшается мозаичным  орнаментом, имеет пришитый воротник из кусочков белого меха. В качестве поясков служат узенькие  полоски цветных лоскутков. Мотивы узоров , их композиционный строй, цвета каждая женщина подбирает сама.</vt:lpstr>
      <vt:lpstr>ЛЕСНЫЕ НЕНЦЫ</vt:lpstr>
      <vt:lpstr>Слайд 12</vt:lpstr>
      <vt:lpstr>Традиционная одежда и обувь шьется из шкур домашних и диких оленей. Женской одеждой является ягушка — распашная двухслойная шуба мехом внутрь и наружу.</vt:lpstr>
      <vt:lpstr>Мужская одежда состоит из малицы (глухой одежды мехом внутрь с капюшоном и рукавицами), маличной рубахи, сшитой из сукна, и совика (верхней одежды мехом наружу).</vt:lpstr>
      <vt:lpstr>Слайд 15</vt:lpstr>
      <vt:lpstr>Пимы женские – ненецкая национальная меховая обувь, которую ненецкие женщины шьют сами. Пимы - очень удобная при долгой ходьбе, тёплая и лёгкая обувь. Состоят пимы из сшитого мехом внутрь чулка и нижней части, сделанной из камуса мехом наружу. На женские пимы расходуется около восьми камусов.  Покрой женских пимов несколько отличается от покроя мужских: передняя полоса камуса гораздо уже и заканчивается узким мыском, не доходя до носка. Узор делается также значительно ниже – на самом мыске. Возможно, это связано с тем, что женская одежда длиннее мужской и узор делается ниже, чтобы он был виден. По указанным признакам женские пимы всегда можно отличить от мужских. </vt:lpstr>
      <vt:lpstr>ДЕТСКАЯ ОДЕЖДА</vt:lpstr>
      <vt:lpstr>Слайд 18</vt:lpstr>
      <vt:lpstr>ХАНТЫ</vt:lpstr>
      <vt:lpstr>Слайд 20</vt:lpstr>
      <vt:lpstr>ОДЕЖДА</vt:lpstr>
      <vt:lpstr>В культуре народов Севера орнамент всегда имел большое значение. Его вышивали на ткани, наносили на замшу, вычерчивали на бересте, раскраивали  на меху. Ханты связывали название орнаментов со своим бытом и окружающей средой, с животным и растительным миром</vt:lpstr>
      <vt:lpstr>Украшения у народов ханты были широко распространены  женские бисерные украшения: воротники, различные нагрудные украшения. Основные цвета бисера: белый, синий, красный, голубой, зеленый, желтый и подбирались по принципу контрастности. Бисер , бисерные украшения  являются неотъемлемой частью традиционной культуры ханты</vt:lpstr>
      <vt:lpstr>Ненцы и ханты - отличия в одежде. Обские угры, в отличии от ненцев, намного больше традиционно используют легкую текстилию для своих одежд. Вот так выглядет хантыйская летняя одежда </vt:lpstr>
      <vt:lpstr>На ногах носили кисы или унты, под которые надевали теплые вязаные носки из шерсти. Кисы шьются мехом наружу, а унты — внутрь. Кисы отличаются богатой отделкой, их украшают геометрическими узорами, бисером. Унты являются охотничьей и рыбацкой обувью. Это очень теплые сапоги с высоким голенищем из прочной оленьей кожи и собачьего меха.</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КОРЕННЫЕ НАРОДЫ ЯМАЛА</dc:title>
  <dc:creator>User</dc:creator>
  <cp:lastModifiedBy>User</cp:lastModifiedBy>
  <cp:revision>77</cp:revision>
  <dcterms:created xsi:type="dcterms:W3CDTF">2020-02-10T08:55:35Z</dcterms:created>
  <dcterms:modified xsi:type="dcterms:W3CDTF">2020-02-13T10:15:40Z</dcterms:modified>
</cp:coreProperties>
</file>