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69" r:id="rId2"/>
    <p:sldId id="257" r:id="rId3"/>
    <p:sldId id="265" r:id="rId4"/>
    <p:sldId id="259" r:id="rId5"/>
    <p:sldId id="260" r:id="rId6"/>
    <p:sldId id="261" r:id="rId7"/>
    <p:sldId id="262" r:id="rId8"/>
    <p:sldId id="263" r:id="rId9"/>
    <p:sldId id="270" r:id="rId10"/>
    <p:sldId id="267" r:id="rId11"/>
    <p:sldId id="268" r:id="rId12"/>
    <p:sldId id="264" r:id="rId13"/>
    <p:sldId id="271" r:id="rId14"/>
  </p:sldIdLst>
  <p:sldSz cx="9144000" cy="6858000" type="screen4x3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084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0094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465729"/>
            <a:ext cx="7869891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8906" y="13255"/>
            <a:ext cx="7839635" cy="977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https://gctehtv.ucoz.org/imagination.jpg"/>
          <p:cNvPicPr>
            <a:picLocks noChangeAspect="1" noChangeArrowheads="1"/>
          </p:cNvPicPr>
          <p:nvPr/>
        </p:nvPicPr>
        <p:blipFill>
          <a:blip r:embed="rId2" cstate="print"/>
          <a:srcRect l="5884" t="12499" r="15922" b="1259"/>
          <a:stretch>
            <a:fillRect/>
          </a:stretch>
        </p:blipFill>
        <p:spPr bwMode="auto">
          <a:xfrm>
            <a:off x="395536" y="3326412"/>
            <a:ext cx="3384376" cy="319893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844824"/>
            <a:ext cx="7772400" cy="1881163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  <a:ea typeface="Microsoft Himalaya" pitchFamily="2" charset="0"/>
                <a:cs typeface="Microsoft Himalaya" pitchFamily="2" charset="0"/>
              </a:rPr>
              <a:t>«Страна маленького гения»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3933056"/>
            <a:ext cx="6858000" cy="1655762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Руководитель проекта: </a:t>
            </a:r>
          </a:p>
          <a:p>
            <a:pPr algn="r"/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Штрек Наталья Владимировна, </a:t>
            </a:r>
          </a:p>
          <a:p>
            <a:pPr algn="r"/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заместитель заведующего МКДОУ детский сад «Рыбка»</a:t>
            </a:r>
          </a:p>
          <a:p>
            <a:pPr algn="r"/>
            <a:endParaRPr lang="ru-RU" sz="1800" dirty="0" smtClean="0"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  <a:p>
            <a:r>
              <a:rPr lang="ru-RU" sz="1700" i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Тазовский, 2019г.</a:t>
            </a:r>
            <a:endParaRPr lang="ru-RU" sz="1700" i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11560" y="764704"/>
            <a:ext cx="7992888" cy="7920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Муниципальное казённое дошкольное образовательное учреждение детский сад «Рыбка»</a:t>
            </a:r>
            <a:endParaRPr kumimoji="0" lang="ru-RU" sz="19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notype Corsiva" pitchFamily="66" charset="0"/>
              <a:ea typeface="Microsoft Himalaya" pitchFamily="2" charset="0"/>
              <a:cs typeface="Microsoft Himalaya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im0-tub-ru.yandex.net/i?id=3efa67d9915fa2163c602ae2534db4c7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40968"/>
            <a:ext cx="4590590" cy="29114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одержимое 4"/>
          <p:cNvSpPr txBox="1">
            <a:spLocks/>
          </p:cNvSpPr>
          <p:nvPr/>
        </p:nvSpPr>
        <p:spPr>
          <a:xfrm>
            <a:off x="0" y="1124744"/>
            <a:ext cx="4536504" cy="1872208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Портал «Семиотики»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Тип профессии «Человек – знаковые системы»</a:t>
            </a:r>
          </a:p>
          <a:p>
            <a:pPr marL="228600" lvl="0" indent="-228600" algn="ctr">
              <a:lnSpc>
                <a:spcPct val="90000"/>
              </a:lnSpc>
              <a:spcBef>
                <a:spcPts val="1000"/>
              </a:spcBef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Оснащение: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материалы и оборудование необходимое для занятий ФЭМП, развитие речи, чтение на продвинутом уровне</a:t>
            </a: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Monotype Corsiva" pitchFamily="66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4572000" y="1700808"/>
            <a:ext cx="4104456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предмет труда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:</a:t>
            </a:r>
            <a:r>
              <a:rPr kumimoji="0" lang="ru-RU" sz="1600" b="0" i="1" u="none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условные знаки, цифры, коды, естественные или искусственные языки. </a:t>
            </a:r>
            <a:endParaRPr kumimoji="0" lang="ru-RU" sz="800" b="0" i="1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Профессии: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переводчик, чертежник, инженер, топограф, секретарь-машинистка, программист и др. </a:t>
            </a:r>
            <a:endParaRPr kumimoji="0" lang="ru-RU" sz="800" b="0" i="1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профессии, связанные с оформлением документов, делопроизводством, анализом текстов или их преобразованием, перекодированием, </a:t>
            </a: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профессии, предметом труда в которых являются числа, количественные соотношения, </a:t>
            </a: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профессии, связанные с обработкой информации в виде системы условных знаков, схематических изображений объектов. </a:t>
            </a:r>
            <a:endParaRPr kumimoji="0" lang="ru-RU" sz="800" b="0" i="1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4"/>
          <p:cNvSpPr txBox="1">
            <a:spLocks/>
          </p:cNvSpPr>
          <p:nvPr/>
        </p:nvSpPr>
        <p:spPr>
          <a:xfrm>
            <a:off x="539552" y="1412776"/>
            <a:ext cx="8064896" cy="1512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Monotype Corsiva" pitchFamily="66" charset="0"/>
              </a:rPr>
              <a:t>10 сентября 2019 года состоялось погружение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в портал «Семиотики»</a:t>
            </a:r>
          </a:p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Познавательно – игровое мероприятие по энергосбережению </a:t>
            </a:r>
          </a:p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«Изучаем электричество в школе </a:t>
            </a:r>
            <a:r>
              <a:rPr lang="ru-RU" sz="2000" dirty="0" err="1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Фиксиков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» </a:t>
            </a:r>
          </a:p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для воспитанников из МБДОУ детский сад «Солнышко», МБДОУ детский сад «Теремок» и МКДОУ детский сад «Рыбка», охват составил 12 детей в возрасте 5 лет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 cstate="print"/>
          <a:srcRect t="28648" r="18396" b="4940"/>
          <a:stretch>
            <a:fillRect/>
          </a:stretch>
        </p:blipFill>
        <p:spPr bwMode="auto">
          <a:xfrm>
            <a:off x="1403648" y="3068960"/>
            <a:ext cx="2880320" cy="3125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 cstate="print"/>
          <a:srcRect l="8889" t="30000" r="8889" b="6667"/>
          <a:stretch>
            <a:fillRect/>
          </a:stretch>
        </p:blipFill>
        <p:spPr bwMode="auto">
          <a:xfrm>
            <a:off x="4788024" y="2996952"/>
            <a:ext cx="3456384" cy="3549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xn--80agcbdazgb7adeg3b6l3b.xn--p1ai/wp-content/uploads/2018/01/17-%D1%8F%D0%BD%D0%B2%D0%B0%D1%80%D1%8F-%D0%94%D0%B5%D0%BD%D1%8C-%D0%B4%D0%B5%D1%82%D1%81%D0%BA%D0%B8%D1%85-%D0%B8%D0%B7%D0%BE%D0%B1%D1%80%D0%B5%D1%82%D0%B5%D0%BD%D0%B8%D0%B9.png"/>
          <p:cNvPicPr>
            <a:picLocks noChangeAspect="1" noChangeArrowheads="1"/>
          </p:cNvPicPr>
          <p:nvPr/>
        </p:nvPicPr>
        <p:blipFill>
          <a:blip r:embed="rId2" cstate="print"/>
          <a:srcRect l="7560" t="18144" r="15761"/>
          <a:stretch>
            <a:fillRect/>
          </a:stretch>
        </p:blipFill>
        <p:spPr bwMode="auto">
          <a:xfrm>
            <a:off x="251520" y="476672"/>
            <a:ext cx="4139952" cy="31567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одержимое 4"/>
          <p:cNvSpPr txBox="1">
            <a:spLocks/>
          </p:cNvSpPr>
          <p:nvPr/>
        </p:nvSpPr>
        <p:spPr>
          <a:xfrm>
            <a:off x="4427984" y="1628800"/>
            <a:ext cx="4176464" cy="1728192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Портал «Изобретателей»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Тип профессии «Человек – техника»</a:t>
            </a:r>
          </a:p>
          <a:p>
            <a:pPr marL="228600" indent="-228600" algn="ctr">
              <a:lnSpc>
                <a:spcPct val="90000"/>
              </a:lnSpc>
              <a:spcBef>
                <a:spcPts val="1000"/>
              </a:spcBef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</a:rPr>
              <a:t>Оснащение:  оборудование и материалы для конструирования.</a:t>
            </a: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755576" y="3573016"/>
            <a:ext cx="7992888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профессии по добыче, обработке грунтов, горных пород; </a:t>
            </a:r>
            <a:endParaRPr kumimoji="0" lang="ru-RU" sz="1200" b="0" i="1" u="none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профессии по обработке и использованию неметаллических промышленных материалов, изделий, полуфабрикатов. </a:t>
            </a:r>
            <a:endParaRPr kumimoji="0" lang="ru-RU" sz="1200" b="0" i="1" u="none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профессии по производству и обработки металла, механической сборки, монтажу машин, приборов; </a:t>
            </a:r>
            <a:endParaRPr kumimoji="0" lang="ru-RU" sz="1200" b="0" i="1" u="none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профессии по ремонту, наладке, обслуживанию технологических машин, установок, транспортных средств; </a:t>
            </a:r>
            <a:endParaRPr kumimoji="0" lang="ru-RU" sz="1200" b="0" i="1" u="none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профессии по монтажу, ремонту зданий, сооружений, конструкций; </a:t>
            </a:r>
            <a:endParaRPr kumimoji="0" lang="ru-RU" sz="1200" b="0" i="1" u="none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профессии по сборке, монтажу электрооборудования, приборов, аппаратов; </a:t>
            </a:r>
            <a:endParaRPr kumimoji="0" lang="ru-RU" sz="1200" b="0" i="1" u="none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профессии по ремонту, наладке, обслуживанию электрооборудования, приборов, аппаратов; </a:t>
            </a:r>
            <a:endParaRPr kumimoji="0" lang="ru-RU" sz="1200" b="0" i="1" u="none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профессии, связанные с применением подъемных, транспортных средств, управление ими; </a:t>
            </a:r>
            <a:endParaRPr kumimoji="0" lang="ru-RU" sz="1200" b="0" i="1" u="none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профессии по переработке продуктов сельского хозяйства. </a:t>
            </a:r>
            <a:endParaRPr kumimoji="0" lang="ru-RU" sz="700" b="0" i="1" u="none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1484784"/>
            <a:ext cx="6192688" cy="878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2800" b="1" dirty="0" smtClean="0">
                <a:solidFill>
                  <a:srgbClr val="0070C0"/>
                </a:solidFill>
                <a:latin typeface="Monotype Corsiva" pitchFamily="66" charset="0"/>
              </a:rPr>
              <a:t>6 мая 2019 года состоялось погружение в портал «Изобретатели»</a:t>
            </a:r>
          </a:p>
        </p:txBody>
      </p:sp>
      <p:pic>
        <p:nvPicPr>
          <p:cNvPr id="27650" name="Picture 2" descr="C:\Users\User\Desktop\Кириллова Лего фото\1 НОД  январь\P90117-1601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31002"/>
            <a:ext cx="2232248" cy="3014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651" name="Picture 3" descr="C:\Users\User\Desktop\Кириллова Лего фото\1 НОД  январь\P90117-1553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4293096"/>
            <a:ext cx="2880320" cy="21327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2492896"/>
            <a:ext cx="3074951" cy="2276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412776"/>
            <a:ext cx="8568952" cy="230425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0070C0"/>
                </a:solidFill>
                <a:latin typeface="Arial Narrow" pitchFamily="34" charset="0"/>
                <a:ea typeface="Yu Gothic UI" pitchFamily="34" charset="-128"/>
                <a:cs typeface="Times New Roman" pitchFamily="18" charset="0"/>
              </a:rPr>
              <a:t>        Цель: </a:t>
            </a:r>
            <a:r>
              <a:rPr lang="ru-RU" dirty="0" smtClean="0">
                <a:solidFill>
                  <a:srgbClr val="0070C0"/>
                </a:solidFill>
                <a:latin typeface="Arial Narrow" pitchFamily="34" charset="0"/>
                <a:ea typeface="Yu Gothic UI" pitchFamily="34" charset="-128"/>
                <a:cs typeface="Times New Roman" pitchFamily="18" charset="0"/>
              </a:rPr>
              <a:t>организация передвижного города профессий и создание  ситуаций (преимущественно проблемных), решая которые дети дошкольного возраста научатся предвидеть результат и к нему стремиться. </a:t>
            </a:r>
          </a:p>
        </p:txBody>
      </p:sp>
      <p:pic>
        <p:nvPicPr>
          <p:cNvPr id="3074" name="Picture 2" descr="C:\Users\User\Desktop\IMG_20190912_133204.jpg"/>
          <p:cNvPicPr>
            <a:picLocks noChangeAspect="1" noChangeArrowheads="1"/>
          </p:cNvPicPr>
          <p:nvPr/>
        </p:nvPicPr>
        <p:blipFill>
          <a:blip r:embed="rId2" cstate="print"/>
          <a:srcRect t="12857" b="5714"/>
          <a:stretch>
            <a:fillRect/>
          </a:stretch>
        </p:blipFill>
        <p:spPr bwMode="auto">
          <a:xfrm>
            <a:off x="3275856" y="3645024"/>
            <a:ext cx="2520280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C:\Users\User\Desktop\IMG_20190912_131802.jpg"/>
          <p:cNvPicPr>
            <a:picLocks noChangeAspect="1" noChangeArrowheads="1"/>
          </p:cNvPicPr>
          <p:nvPr/>
        </p:nvPicPr>
        <p:blipFill>
          <a:blip r:embed="rId3" cstate="print"/>
          <a:srcRect t="13876" r="9804" b="6335"/>
          <a:stretch>
            <a:fillRect/>
          </a:stretch>
        </p:blipFill>
        <p:spPr bwMode="auto">
          <a:xfrm>
            <a:off x="6012160" y="3212976"/>
            <a:ext cx="2662995" cy="3140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7" name="Picture 5" descr="C:\Users\User\Desktop\IMG_20190912_131039.jpg"/>
          <p:cNvPicPr>
            <a:picLocks noChangeAspect="1" noChangeArrowheads="1"/>
          </p:cNvPicPr>
          <p:nvPr/>
        </p:nvPicPr>
        <p:blipFill>
          <a:blip r:embed="rId4" cstate="print"/>
          <a:srcRect t="28982" b="5325"/>
          <a:stretch>
            <a:fillRect/>
          </a:stretch>
        </p:blipFill>
        <p:spPr bwMode="auto">
          <a:xfrm>
            <a:off x="395536" y="3933056"/>
            <a:ext cx="2795124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AutoShape 8" descr="http://robot-s1.ru/wp-content/uploads/2016/06/kids-making-bot-e146582300543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02" name="AutoShape 10" descr="http://robot-s1.ru/wp-content/uploads/2016/06/kids-making-bot-e146582300543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04" name="AutoShape 12" descr="http://robot-s1.ru/wp-content/uploads/2016/06/kids-making-bot-e146582300543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06" name="AutoShape 14" descr="http://robot-s1.ru/wp-content/uploads/2016/06/kids-making-bot-e146582300543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1554641"/>
            <a:ext cx="61926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2000" dirty="0" smtClean="0">
                <a:solidFill>
                  <a:srgbClr val="0070C0"/>
                </a:solidFill>
                <a:ea typeface="Yu Gothic UI" pitchFamily="34" charset="-128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  <a:ea typeface="Yu Gothic UI" pitchFamily="34" charset="-128"/>
                <a:cs typeface="Times New Roman" pitchFamily="18" charset="0"/>
              </a:rPr>
              <a:t>Этапы реализации: </a:t>
            </a:r>
          </a:p>
          <a:p>
            <a:pPr lvl="0" algn="just">
              <a:lnSpc>
                <a:spcPct val="120000"/>
              </a:lnSpc>
            </a:pPr>
            <a:r>
              <a:rPr lang="ru-RU" sz="2000" dirty="0" smtClean="0">
                <a:solidFill>
                  <a:srgbClr val="0070C0"/>
                </a:solidFill>
                <a:ea typeface="Yu Gothic UI" pitchFamily="34" charset="-128"/>
                <a:cs typeface="Times New Roman" pitchFamily="18" charset="0"/>
              </a:rPr>
              <a:t>- Создание на прогулочной веранде Центра инновационной деятельности путем организации сменной платформы в соответствии с отраслями различных видов профессий. (сентябрь 2019г.)</a:t>
            </a:r>
          </a:p>
          <a:p>
            <a:pPr lvl="0" algn="just">
              <a:lnSpc>
                <a:spcPct val="120000"/>
              </a:lnSpc>
            </a:pPr>
            <a:endParaRPr lang="ru-RU" sz="2000" dirty="0" smtClean="0">
              <a:solidFill>
                <a:srgbClr val="0070C0"/>
              </a:solidFill>
              <a:ea typeface="Yu Gothic UI" pitchFamily="34" charset="-128"/>
              <a:cs typeface="Times New Roman" pitchFamily="18" charset="0"/>
            </a:endParaRPr>
          </a:p>
          <a:p>
            <a:pPr lvl="0" algn="just">
              <a:lnSpc>
                <a:spcPct val="120000"/>
              </a:lnSpc>
            </a:pPr>
            <a:r>
              <a:rPr lang="ru-RU" sz="2000" dirty="0" smtClean="0">
                <a:solidFill>
                  <a:srgbClr val="0070C0"/>
                </a:solidFill>
                <a:ea typeface="Yu Gothic UI" pitchFamily="34" charset="-128"/>
                <a:cs typeface="Times New Roman" pitchFamily="18" charset="0"/>
              </a:rPr>
              <a:t>- Разработка программы, плана и конспектов занятий в соответствии классификации профессий  Климова Е.А.  (сентябрь-октябрь 2019г.)</a:t>
            </a:r>
          </a:p>
          <a:p>
            <a:pPr lvl="0" algn="just">
              <a:lnSpc>
                <a:spcPct val="120000"/>
              </a:lnSpc>
            </a:pPr>
            <a:endParaRPr lang="ru-RU" sz="2000" dirty="0" smtClean="0">
              <a:solidFill>
                <a:srgbClr val="0070C0"/>
              </a:solidFill>
              <a:ea typeface="Yu Gothic UI" pitchFamily="34" charset="-128"/>
              <a:cs typeface="Times New Roman" pitchFamily="18" charset="0"/>
            </a:endParaRPr>
          </a:p>
          <a:p>
            <a:pPr lvl="0" algn="just">
              <a:lnSpc>
                <a:spcPct val="120000"/>
              </a:lnSpc>
            </a:pPr>
            <a:r>
              <a:rPr lang="ru-RU" sz="2000" dirty="0" smtClean="0">
                <a:solidFill>
                  <a:srgbClr val="0070C0"/>
                </a:solidFill>
                <a:ea typeface="Yu Gothic UI" pitchFamily="34" charset="-128"/>
                <a:cs typeface="Times New Roman" pitchFamily="18" charset="0"/>
              </a:rPr>
              <a:t>- Апробация новых методик и создание банка успешных. (сентябрь – май 2020г.)</a:t>
            </a:r>
            <a:endParaRPr lang="ru-RU" sz="2000" dirty="0"/>
          </a:p>
        </p:txBody>
      </p:sp>
      <p:pic>
        <p:nvPicPr>
          <p:cNvPr id="7" name="Picture 4" descr="https://gctehtv.ucoz.org/imagination.jpg"/>
          <p:cNvPicPr>
            <a:picLocks noChangeAspect="1" noChangeArrowheads="1"/>
          </p:cNvPicPr>
          <p:nvPr/>
        </p:nvPicPr>
        <p:blipFill>
          <a:blip r:embed="rId2" cstate="print"/>
          <a:srcRect l="5884" t="12499" r="15922" b="1259"/>
          <a:stretch>
            <a:fillRect/>
          </a:stretch>
        </p:blipFill>
        <p:spPr bwMode="auto">
          <a:xfrm flipH="1">
            <a:off x="6660232" y="3933056"/>
            <a:ext cx="2232248" cy="2109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23528" y="3645024"/>
            <a:ext cx="229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Портал </a:t>
            </a:r>
          </a:p>
          <a:p>
            <a:pPr algn="ctr"/>
            <a:r>
              <a:rPr lang="ru-RU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«Я рядом» </a:t>
            </a:r>
            <a:endParaRPr lang="ru-RU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23928" y="3717032"/>
            <a:ext cx="229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Портал </a:t>
            </a:r>
          </a:p>
          <a:p>
            <a:pPr algn="ctr"/>
            <a:r>
              <a:rPr lang="ru-RU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«Искусство»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44208" y="3140968"/>
            <a:ext cx="229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Портал </a:t>
            </a:r>
          </a:p>
          <a:p>
            <a:pPr algn="ctr"/>
            <a:r>
              <a:rPr lang="ru-RU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Экомир</a:t>
            </a:r>
            <a:r>
              <a:rPr lang="ru-RU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5517232"/>
            <a:ext cx="22982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ортал</a:t>
            </a:r>
          </a:p>
          <a:p>
            <a:pPr algn="ctr"/>
            <a:r>
              <a:rPr lang="ru-RU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«Семиотики»</a:t>
            </a:r>
          </a:p>
          <a:p>
            <a:pPr algn="ctr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11960" y="5661248"/>
            <a:ext cx="229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Портал </a:t>
            </a:r>
          </a:p>
          <a:p>
            <a:pPr algn="ctr"/>
            <a:r>
              <a:rPr lang="ru-RU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«Изобретателей»</a:t>
            </a:r>
          </a:p>
        </p:txBody>
      </p:sp>
      <p:pic>
        <p:nvPicPr>
          <p:cNvPr id="6146" name="Picture 2" descr="https://im0-tub-ru.yandex.net/i?id=f9ef314d4fb439a8f9a6c4de9658966c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4577" y="476672"/>
            <a:ext cx="3359423" cy="27363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https://avatars.mds.yandex.net/get-pdb/1667260/6466ddd1-01c0-42fa-8de5-4ab82c375ae1/or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512676"/>
            <a:ext cx="2232248" cy="33483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https://xn--80agcbdazgb7adeg3b6l3b.xn--p1ai/wp-content/uploads/2018/01/17-%D1%8F%D0%BD%D0%B2%D0%B0%D1%80%D1%8F-%D0%94%D0%B5%D0%BD%D1%8C-%D0%B4%D0%B5%D1%82%D1%81%D0%BA%D0%B8%D1%85-%D0%B8%D0%B7%D0%BE%D0%B1%D1%80%D0%B5%D1%82%D0%B5%D0%BD%D0%B8%D0%B9.png"/>
          <p:cNvPicPr>
            <a:picLocks noChangeAspect="1" noChangeArrowheads="1"/>
          </p:cNvPicPr>
          <p:nvPr/>
        </p:nvPicPr>
        <p:blipFill>
          <a:blip r:embed="rId4" cstate="print"/>
          <a:srcRect l="7560" t="18144" r="15761"/>
          <a:stretch>
            <a:fillRect/>
          </a:stretch>
        </p:blipFill>
        <p:spPr bwMode="auto">
          <a:xfrm>
            <a:off x="5687615" y="4221088"/>
            <a:ext cx="2889773" cy="22034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 descr="https://im0-tub-ru.yandex.net/i?id=3efa67d9915fa2163c602ae2534db4c7-l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4077072"/>
            <a:ext cx="3471018" cy="22013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2" name="Picture 8" descr="https://im0-tub-ru.yandex.net/i?id=995e7d28765d4b8e768c6bc8a33b217b-l&amp;n=13"/>
          <p:cNvPicPr>
            <a:picLocks noChangeAspect="1" noChangeArrowheads="1"/>
          </p:cNvPicPr>
          <p:nvPr/>
        </p:nvPicPr>
        <p:blipFill>
          <a:blip r:embed="rId6" cstate="print"/>
          <a:srcRect l="8725" r="11652"/>
          <a:stretch>
            <a:fillRect/>
          </a:stretch>
        </p:blipFill>
        <p:spPr bwMode="auto">
          <a:xfrm>
            <a:off x="251520" y="1340768"/>
            <a:ext cx="2840434" cy="23762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211960" y="1556792"/>
            <a:ext cx="4539117" cy="188386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Портал «Я рядом»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Тип профессии 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«Человек – </a:t>
            </a:r>
            <a:r>
              <a:rPr lang="ru-RU" sz="2000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человек</a:t>
            </a: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»</a:t>
            </a:r>
          </a:p>
          <a:p>
            <a:pPr algn="ctr">
              <a:buNone/>
            </a:pPr>
            <a:r>
              <a:rPr lang="ru-RU" sz="2200" b="1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Оснащение: </a:t>
            </a:r>
            <a:r>
              <a:rPr lang="ru-RU" sz="2200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игры, способствующие коммуникативному общению</a:t>
            </a:r>
          </a:p>
          <a:p>
            <a:pPr>
              <a:buNone/>
            </a:pP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7" name="Picture 8" descr="https://im0-tub-ru.yandex.net/i?id=995e7d28765d4b8e768c6bc8a33b217b-l&amp;n=13"/>
          <p:cNvPicPr>
            <a:picLocks noChangeAspect="1" noChangeArrowheads="1"/>
          </p:cNvPicPr>
          <p:nvPr/>
        </p:nvPicPr>
        <p:blipFill>
          <a:blip r:embed="rId2" cstate="print"/>
          <a:srcRect l="8725" r="11652"/>
          <a:stretch>
            <a:fillRect/>
          </a:stretch>
        </p:blipFill>
        <p:spPr bwMode="auto">
          <a:xfrm>
            <a:off x="467544" y="260648"/>
            <a:ext cx="3456384" cy="28915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251520" y="2318684"/>
            <a:ext cx="830729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600" b="0" i="1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1600" i="1" dirty="0" smtClean="0">
              <a:solidFill>
                <a:schemeClr val="accent4">
                  <a:lumMod val="50000"/>
                </a:schemeClr>
              </a:solidFill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Погружение в профессии: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связанные с обучением и воспитанием людей, организацией детских коллективов; </a:t>
            </a: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профессии, связанные с бытовым, торговым обслуживанием; </a:t>
            </a: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профессии, связанные с информационным обслуживанием; </a:t>
            </a: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профессии, связанные с управлением производством, руководством людьми, коллективами; </a:t>
            </a: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профессии, связанные с информационно-художественным обслуживанием людей и руководством художественными коллективами; </a:t>
            </a: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профессии, связанные с медицинским обслуживанием.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sz="1400" i="1" dirty="0" smtClean="0">
              <a:solidFill>
                <a:schemeClr val="accent4">
                  <a:lumMod val="50000"/>
                </a:schemeClr>
              </a:solidFill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</a:rPr>
              <a:t>Качества:</a:t>
            </a:r>
          </a:p>
          <a:p>
            <a:pPr lvl="0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устойчивое хорошее настроение в процессе работы с людьми, </a:t>
            </a:r>
          </a:p>
          <a:p>
            <a:pPr lvl="0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потребность в общении, </a:t>
            </a:r>
          </a:p>
          <a:p>
            <a:pPr lvl="0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способность понимать намерения, помыслы, настроения людей, </a:t>
            </a:r>
          </a:p>
          <a:p>
            <a:pPr lvl="0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умение быстро разбираться во взаимоотношениях людей, </a:t>
            </a:r>
          </a:p>
          <a:p>
            <a:pPr lvl="0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умение находить общий язык с разными людьми.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800" b="0" i="1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2" name="Picture 6" descr="https://im0-tub-ru.yandex.net/i?id=c51e720bdfbcaea397f75e202d9770f2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4581128"/>
            <a:ext cx="3334636" cy="18732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avatars.mds.yandex.net/get-pdb/1667260/6466ddd1-01c0-42fa-8de5-4ab82c375ae1/or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60648"/>
            <a:ext cx="2160240" cy="29163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одержимое 4"/>
          <p:cNvSpPr>
            <a:spLocks noGrp="1"/>
          </p:cNvSpPr>
          <p:nvPr>
            <p:ph idx="1"/>
          </p:nvPr>
        </p:nvSpPr>
        <p:spPr>
          <a:xfrm>
            <a:off x="4211960" y="1124744"/>
            <a:ext cx="4539117" cy="1883866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</a:rPr>
              <a:t>Портал «Искусство»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Тип профессии</a:t>
            </a:r>
            <a:r>
              <a:rPr lang="ru-RU" sz="2000" dirty="0" smtClean="0">
                <a:solidFill>
                  <a:srgbClr val="C00000"/>
                </a:solidFill>
                <a:latin typeface="Monotype Corsiva" pitchFamily="66" charset="0"/>
              </a:rPr>
              <a:t> «Человек – </a:t>
            </a:r>
            <a:r>
              <a:rPr lang="ru-RU" sz="2000" dirty="0" err="1" smtClean="0">
                <a:solidFill>
                  <a:srgbClr val="C00000"/>
                </a:solidFill>
                <a:latin typeface="Monotype Corsiva" pitchFamily="66" charset="0"/>
              </a:rPr>
              <a:t>художетсвенный</a:t>
            </a:r>
            <a:r>
              <a:rPr lang="ru-RU" sz="2000" dirty="0" smtClean="0">
                <a:solidFill>
                  <a:srgbClr val="C00000"/>
                </a:solidFill>
                <a:latin typeface="Monotype Corsiva" pitchFamily="66" charset="0"/>
              </a:rPr>
              <a:t> образ»</a:t>
            </a:r>
          </a:p>
          <a:p>
            <a:pPr algn="ctr">
              <a:buNone/>
            </a:pPr>
            <a:r>
              <a:rPr lang="ru-RU" sz="2200" b="1" dirty="0" smtClean="0">
                <a:solidFill>
                  <a:srgbClr val="C00000"/>
                </a:solidFill>
                <a:latin typeface="Monotype Corsiva" pitchFamily="66" charset="0"/>
              </a:rPr>
              <a:t>Оснащение</a:t>
            </a:r>
            <a:r>
              <a:rPr lang="ru-RU" sz="2200" dirty="0" smtClean="0">
                <a:solidFill>
                  <a:srgbClr val="C00000"/>
                </a:solidFill>
                <a:latin typeface="Monotype Corsiva" pitchFamily="66" charset="0"/>
              </a:rPr>
              <a:t>: материалы, необходимые для ИЗО, ДПИ, музыка, театр</a:t>
            </a:r>
          </a:p>
          <a:p>
            <a:pPr>
              <a:buNone/>
            </a:pP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0" name="Содержимое 4"/>
          <p:cNvSpPr txBox="1">
            <a:spLocks/>
          </p:cNvSpPr>
          <p:nvPr/>
        </p:nvSpPr>
        <p:spPr>
          <a:xfrm>
            <a:off x="251520" y="2996952"/>
            <a:ext cx="4790637" cy="345638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r>
              <a:rPr lang="ru-RU" sz="6400" b="1" i="1" dirty="0" smtClean="0">
                <a:solidFill>
                  <a:srgbClr val="C00000"/>
                </a:solidFill>
              </a:rPr>
              <a:t>предмет труда: </a:t>
            </a:r>
            <a:r>
              <a:rPr lang="ru-RU" sz="6400" i="1" dirty="0" smtClean="0">
                <a:solidFill>
                  <a:srgbClr val="C00000"/>
                </a:solidFill>
              </a:rPr>
              <a:t>художественный образ, способы его построения. </a:t>
            </a:r>
          </a:p>
          <a:p>
            <a:endParaRPr lang="ru-RU" sz="6400" b="1" i="1" dirty="0" smtClean="0">
              <a:solidFill>
                <a:srgbClr val="C00000"/>
              </a:solidFill>
            </a:endParaRPr>
          </a:p>
          <a:p>
            <a:r>
              <a:rPr lang="ru-RU" sz="6400" b="1" i="1" dirty="0" smtClean="0">
                <a:solidFill>
                  <a:srgbClr val="C00000"/>
                </a:solidFill>
              </a:rPr>
              <a:t>Профессии: </a:t>
            </a:r>
          </a:p>
          <a:p>
            <a:pPr>
              <a:buFont typeface="Arial" pitchFamily="34" charset="0"/>
              <a:buChar char="•"/>
            </a:pPr>
            <a:r>
              <a:rPr lang="ru-RU" sz="6400" i="1" dirty="0" smtClean="0">
                <a:solidFill>
                  <a:srgbClr val="C00000"/>
                </a:solidFill>
              </a:rPr>
              <a:t>артист, художник, музыкант, дизайнер, резчик по камню, литературный работник. </a:t>
            </a:r>
          </a:p>
          <a:p>
            <a:pPr lvl="0">
              <a:buFont typeface="Arial" pitchFamily="34" charset="0"/>
              <a:buChar char="•"/>
            </a:pPr>
            <a:r>
              <a:rPr lang="ru-RU" sz="6400" i="1" dirty="0" smtClean="0">
                <a:solidFill>
                  <a:srgbClr val="C00000"/>
                </a:solidFill>
              </a:rPr>
              <a:t>профессии, связанные с изобразительной деятельностью, </a:t>
            </a:r>
          </a:p>
          <a:p>
            <a:pPr lvl="0">
              <a:buFont typeface="Arial" pitchFamily="34" charset="0"/>
              <a:buChar char="•"/>
            </a:pPr>
            <a:r>
              <a:rPr lang="ru-RU" sz="6400" i="1" dirty="0" smtClean="0">
                <a:solidFill>
                  <a:srgbClr val="C00000"/>
                </a:solidFill>
              </a:rPr>
              <a:t>профессии, связанные с музыкальной деятельностью, </a:t>
            </a:r>
          </a:p>
          <a:p>
            <a:pPr lvl="0">
              <a:buFont typeface="Arial" pitchFamily="34" charset="0"/>
              <a:buChar char="•"/>
            </a:pPr>
            <a:r>
              <a:rPr lang="ru-RU" sz="6400" i="1" dirty="0" smtClean="0">
                <a:solidFill>
                  <a:srgbClr val="C00000"/>
                </a:solidFill>
              </a:rPr>
              <a:t>профессии, связанные с литературно-художественной деятельностью, </a:t>
            </a:r>
          </a:p>
          <a:p>
            <a:pPr lvl="0">
              <a:buFont typeface="Arial" pitchFamily="34" charset="0"/>
              <a:buChar char="•"/>
            </a:pPr>
            <a:r>
              <a:rPr lang="ru-RU" sz="6400" i="1" dirty="0" smtClean="0">
                <a:solidFill>
                  <a:srgbClr val="C00000"/>
                </a:solidFill>
              </a:rPr>
              <a:t>профессии, связанные с актерско-сценической деятельностью.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194" name="Picture 2" descr="https://im0-tub-ru.yandex.net/i?id=97c10087223024556fbc239ae43008a4-l&amp;n=13&amp;w=972&amp;h=648"/>
          <p:cNvPicPr>
            <a:picLocks noChangeAspect="1" noChangeArrowheads="1"/>
          </p:cNvPicPr>
          <p:nvPr/>
        </p:nvPicPr>
        <p:blipFill>
          <a:blip r:embed="rId3" cstate="print"/>
          <a:srcRect b="11111"/>
          <a:stretch>
            <a:fillRect/>
          </a:stretch>
        </p:blipFill>
        <p:spPr bwMode="auto">
          <a:xfrm>
            <a:off x="4932040" y="3645024"/>
            <a:ext cx="3888432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926" r="22222"/>
          <a:stretch>
            <a:fillRect/>
          </a:stretch>
        </p:blipFill>
        <p:spPr bwMode="auto">
          <a:xfrm>
            <a:off x="5724128" y="1340768"/>
            <a:ext cx="2016224" cy="25853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429000"/>
            <a:ext cx="3412028" cy="2268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4" cstate="print"/>
          <a:srcRect r="5556" b="27585"/>
          <a:stretch>
            <a:fillRect/>
          </a:stretch>
        </p:blipFill>
        <p:spPr bwMode="auto">
          <a:xfrm>
            <a:off x="4355976" y="4221088"/>
            <a:ext cx="3672408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Содержимое 4"/>
          <p:cNvSpPr txBox="1">
            <a:spLocks/>
          </p:cNvSpPr>
          <p:nvPr/>
        </p:nvSpPr>
        <p:spPr>
          <a:xfrm>
            <a:off x="611560" y="1628800"/>
            <a:ext cx="4790637" cy="1863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otype Corsiva" pitchFamily="66" charset="0"/>
              </a:rPr>
              <a:t>29 мая 2019 года состоялось первое (пробное) погружение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dirty="0" smtClean="0">
                <a:solidFill>
                  <a:srgbClr val="C00000"/>
                </a:solidFill>
                <a:latin typeface="Monotype Corsiva" pitchFamily="66" charset="0"/>
              </a:rPr>
              <a:t>в портал «Искусство»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onotype Corsiva" pitchFamily="66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m0-tub-ru.yandex.net/i?id=4cb830d3758320b91c6c0c6c4f61d9cf-l&amp;n=13&amp;w=970&amp;h=3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81425"/>
            <a:ext cx="9144000" cy="3076575"/>
          </a:xfrm>
          <a:prstGeom prst="rect">
            <a:avLst/>
          </a:prstGeom>
          <a:noFill/>
        </p:spPr>
      </p:pic>
      <p:pic>
        <p:nvPicPr>
          <p:cNvPr id="9" name="Picture 2" descr="https://im0-tub-ru.yandex.net/i?id=f9ef314d4fb439a8f9a6c4de9658966c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492896"/>
            <a:ext cx="4283968" cy="34893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Содержимое 4"/>
          <p:cNvSpPr>
            <a:spLocks noGrp="1"/>
          </p:cNvSpPr>
          <p:nvPr>
            <p:ph idx="1"/>
          </p:nvPr>
        </p:nvSpPr>
        <p:spPr>
          <a:xfrm>
            <a:off x="1727176" y="1556792"/>
            <a:ext cx="7416824" cy="1728192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Портал «</a:t>
            </a:r>
            <a:r>
              <a:rPr lang="ru-RU" sz="4000" b="1" dirty="0" err="1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Экомир</a:t>
            </a: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»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Тип профессии «Человек – живая природа»</a:t>
            </a:r>
          </a:p>
          <a:p>
            <a:pPr algn="ctr">
              <a:buNone/>
            </a:pPr>
            <a:r>
              <a:rPr lang="ru-RU" sz="2200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Оснащение: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наборы образцов растений(гербарий, декоративные образцы), животных (фигурки из различных материалов, фотографии)</a:t>
            </a:r>
          </a:p>
          <a:p>
            <a:pPr algn="ctr">
              <a:buNone/>
            </a:pPr>
            <a:endParaRPr lang="ru-RU" sz="2200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>
              <a:buNone/>
            </a:pP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644008" y="3429000"/>
            <a:ext cx="421297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профессии, предмет труда которых: растительные организмы, животные организмы, микроорганизмы 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4"/>
          <p:cNvSpPr txBox="1">
            <a:spLocks/>
          </p:cNvSpPr>
          <p:nvPr/>
        </p:nvSpPr>
        <p:spPr>
          <a:xfrm>
            <a:off x="827584" y="1484784"/>
            <a:ext cx="7416824" cy="172819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12.09.2019г. Состоялось погружение в порталы «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Экомир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» и «Я рядом»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2996952"/>
            <a:ext cx="2736304" cy="36484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C:\Users\User\Desktop\IMG_20190912_175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348879"/>
            <a:ext cx="2664296" cy="35523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3" name="Picture 5" descr="C:\Users\User\Desktop\IMG_20190912_1747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492896"/>
            <a:ext cx="2808312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4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Тема4</Template>
  <TotalTime>2360</TotalTime>
  <Words>704</Words>
  <Application>Microsoft Office PowerPoint</Application>
  <PresentationFormat>Экран (4:3)</PresentationFormat>
  <Paragraphs>90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Тема4</vt:lpstr>
      <vt:lpstr>«Страна маленького гения»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«Страна маленького Гения» </dc:title>
  <dc:creator>Голубика</dc:creator>
  <cp:lastModifiedBy>User</cp:lastModifiedBy>
  <cp:revision>210</cp:revision>
  <dcterms:created xsi:type="dcterms:W3CDTF">2019-06-07T08:27:01Z</dcterms:created>
  <dcterms:modified xsi:type="dcterms:W3CDTF">2020-01-30T10:57:54Z</dcterms:modified>
</cp:coreProperties>
</file>