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9"/>
  </p:notesMasterIdLst>
  <p:sldIdLst>
    <p:sldId id="511" r:id="rId2"/>
    <p:sldId id="537" r:id="rId3"/>
    <p:sldId id="533" r:id="rId4"/>
    <p:sldId id="520" r:id="rId5"/>
    <p:sldId id="509" r:id="rId6"/>
    <p:sldId id="522" r:id="rId7"/>
    <p:sldId id="530" r:id="rId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3865B6"/>
    <a:srgbClr val="3459C2"/>
    <a:srgbClr val="3F59D9"/>
    <a:srgbClr val="157535"/>
    <a:srgbClr val="C2E49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8378" autoAdjust="0"/>
  </p:normalViewPr>
  <p:slideViewPr>
    <p:cSldViewPr>
      <p:cViewPr>
        <p:scale>
          <a:sx n="70" d="100"/>
          <a:sy n="70" d="100"/>
        </p:scale>
        <p:origin x="-1200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 smtClean="0"/>
              <a:t>Уровень </a:t>
            </a:r>
            <a:r>
              <a:rPr lang="ru-RU" sz="1400" dirty="0"/>
              <a:t>готовности к школе</a:t>
            </a:r>
          </a:p>
        </c:rich>
      </c:tx>
      <c:layout>
        <c:manualLayout>
          <c:xMode val="edge"/>
          <c:yMode val="edge"/>
          <c:x val="0.11311361448789707"/>
          <c:y val="3.1855654587715977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готовности к школе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готовность к школе</c:v>
                </c:pt>
                <c:pt idx="1">
                  <c:v>не готов к школе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33.300000000000004</c:v>
                </c:pt>
                <c:pt idx="1">
                  <c:v>67.7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 smtClean="0"/>
              <a:t>Количественный </a:t>
            </a:r>
            <a:r>
              <a:rPr lang="ru-RU" sz="1400" dirty="0"/>
              <a:t>состав педагогов</a:t>
            </a:r>
          </a:p>
        </c:rich>
      </c:tx>
      <c:layout>
        <c:manualLayout>
          <c:xMode val="edge"/>
          <c:yMode val="edge"/>
          <c:x val="0.11311361448789704"/>
          <c:y val="3.1855654587715998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количественный состав педагогов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молодые специалисты</c:v>
                </c:pt>
                <c:pt idx="1">
                  <c:v>стаж до 10 лет</c:v>
                </c:pt>
                <c:pt idx="2">
                  <c:v>свыше 10 лет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3</c:v>
                </c:pt>
                <c:pt idx="2">
                  <c:v>6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6FC91F-274B-40EF-9333-50A2A4C0AD62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BF84DF-22D0-4396-B119-5D39F44320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8826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91054E-C113-452F-9AEE-100A66C9063F}" type="datetime1">
              <a:rPr lang="ru-RU" smtClean="0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BEC46-C5E2-4B00-93FD-EF82F4284C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225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823C46-110E-4F13-B13A-1914565471D2}" type="datetime1">
              <a:rPr lang="ru-RU" smtClean="0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2158F-C07D-4E71-822C-68A648B4DE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387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3658E3-6F5F-409D-8BD7-B31A53456C9B}" type="datetime1">
              <a:rPr lang="ru-RU" smtClean="0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D6766-4E1A-4026-B100-8D8EA13BF4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233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5D89C-B26F-4732-8D52-7E5BB496F923}" type="datetime1">
              <a:rPr lang="ru-RU" smtClean="0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428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62760-7462-4899-8B44-FF61F5CBFC9E}" type="datetime1">
              <a:rPr lang="ru-RU" smtClean="0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664D2-1BD0-4A61-B152-7B31CC6A85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246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FBC1B-F90D-4884-AF3C-36A573F9AEAC}" type="datetime1">
              <a:rPr lang="ru-RU" smtClean="0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948F9-966D-4B85-91B5-EB2161AA43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379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1F821E-54B4-4548-BC11-6F6022107663}" type="datetime1">
              <a:rPr lang="ru-RU" smtClean="0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F0BB5-9D93-48C2-824D-82144272B7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264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20B916-3995-4F66-8077-5414E1552FDB}" type="datetime1">
              <a:rPr lang="ru-RU" smtClean="0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37D55-46E1-4C6C-A1CF-9F94FD8073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368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72B33E-A7A8-4FB0-B759-64CC55F5EDF9}" type="datetime1">
              <a:rPr lang="ru-RU" smtClean="0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03110-3EB0-485A-8B10-FF7B6ED983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579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F92650-71DB-436C-83C4-29C4D082522F}" type="datetime1">
              <a:rPr lang="ru-RU" smtClean="0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11D12-DA6E-48D6-AA1A-3CD5D6126C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125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830E3A-DA71-4F28-878B-AB0AA5324125}" type="datetime1">
              <a:rPr lang="ru-RU" smtClean="0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947C0-BD5D-464F-8EAE-7242CF0D7F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894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E0948006-4FA6-48EF-92EE-8579CDB701D8}" type="datetime1">
              <a:rPr lang="ru-RU" smtClean="0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27AC99-8E6A-459C-8DE1-0C83495690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819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3860409"/>
              </p:ext>
            </p:extLst>
          </p:nvPr>
        </p:nvGraphicFramePr>
        <p:xfrm>
          <a:off x="611560" y="692696"/>
          <a:ext cx="7883235" cy="4896543"/>
        </p:xfrm>
        <a:graphic>
          <a:graphicData uri="http://schemas.openxmlformats.org/drawingml/2006/table">
            <a:tbl>
              <a:tblPr firstRow="1" bandRow="1"/>
              <a:tblGrid>
                <a:gridCol w="21464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367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6919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проекта (полное):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передвижного города профессий и создание проблемных ситуаций </a:t>
                      </a:r>
                      <a:r>
                        <a:rPr lang="ru-RU" sz="135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развития дивергентного (аналитического, продуктивного) мышления детей дошкольного возраста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2734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проекта (сокращенное):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Страна маленького гения</a:t>
                      </a:r>
                    </a:p>
                  </a:txBody>
                  <a:tcPr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9662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55576" y="764704"/>
            <a:ext cx="6967239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62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>
                <a:solidFill>
                  <a:srgbClr val="0062A7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Предпосылки реализации проекта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700808"/>
            <a:ext cx="53285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/>
              <a:t>Ребёнок, который с раннего возраста знает, чем занимаются представители тех или иных специальностей, уже в детстве понимает, какой труд ему по душе, а какой - нет.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 defTabSz="986912">
              <a:defRPr/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683568" y="3573016"/>
          <a:ext cx="3672408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5436096" y="3573016"/>
          <a:ext cx="3132856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4026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2098" cy="107717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+mn-lt"/>
              </a:rPr>
              <a:t>      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Предпосылки реализации проекта </a:t>
            </a:r>
            <a:endParaRPr lang="ru-RU" sz="31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="" xmlns:a16="http://schemas.microsoft.com/office/drawing/2014/main" id="{8EE5AD83-6827-46B7-BFCD-15AADAE0211B}"/>
              </a:ext>
            </a:extLst>
          </p:cNvPr>
          <p:cNvGrpSpPr/>
          <p:nvPr/>
        </p:nvGrpSpPr>
        <p:grpSpPr>
          <a:xfrm>
            <a:off x="1259632" y="1484785"/>
            <a:ext cx="6777209" cy="4651059"/>
            <a:chOff x="2197052" y="3035487"/>
            <a:chExt cx="5904656" cy="3583713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27A3BB45-5483-4645-83F0-3018BCEE5238}"/>
                </a:ext>
              </a:extLst>
            </p:cNvPr>
            <p:cNvSpPr/>
            <p:nvPr/>
          </p:nvSpPr>
          <p:spPr>
            <a:xfrm>
              <a:off x="3702742" y="3035487"/>
              <a:ext cx="2691900" cy="1440160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rgbClr val="FF0000"/>
                  </a:solidFill>
                </a:rPr>
                <a:t> </a:t>
              </a:r>
            </a:p>
            <a:p>
              <a:pPr algn="ctr"/>
              <a:endParaRPr lang="ru-RU" sz="1200" b="1" dirty="0" smtClean="0">
                <a:solidFill>
                  <a:prstClr val="black"/>
                </a:solidFill>
              </a:endParaRPr>
            </a:p>
            <a:p>
              <a:pPr algn="ctr">
                <a:buFont typeface="Wingdings" pitchFamily="2" charset="2"/>
                <a:buChar char="§"/>
              </a:pPr>
              <a:r>
                <a:rPr lang="ru-RU" sz="160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Профориентированная</a:t>
              </a:r>
              <a:r>
                <a:rPr lang="ru-RU" sz="16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ru-RU" sz="160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конкурентноспособная</a:t>
              </a:r>
              <a:r>
                <a:rPr lang="ru-RU" sz="16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личность </a:t>
              </a:r>
            </a:p>
            <a:p>
              <a:pPr algn="ctr">
                <a:buFont typeface="Wingdings" pitchFamily="2" charset="2"/>
                <a:buChar char="§"/>
              </a:pPr>
              <a:r>
                <a:rPr lang="ru-RU" sz="16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Основы закладываются в ДОУ</a:t>
              </a:r>
            </a:p>
          </p:txBody>
        </p:sp>
        <p:sp>
          <p:nvSpPr>
            <p:cNvPr id="15" name="Скругленный прямоугольник 5">
              <a:extLst>
                <a:ext uri="{FF2B5EF4-FFF2-40B4-BE49-F238E27FC236}">
                  <a16:creationId xmlns="" xmlns:a16="http://schemas.microsoft.com/office/drawing/2014/main" id="{00E32809-4373-44B6-B4D1-F574CC20C476}"/>
                </a:ext>
              </a:extLst>
            </p:cNvPr>
            <p:cNvSpPr/>
            <p:nvPr/>
          </p:nvSpPr>
          <p:spPr>
            <a:xfrm>
              <a:off x="2197052" y="5254818"/>
              <a:ext cx="5904656" cy="136438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 smtClean="0">
                <a:solidFill>
                  <a:srgbClr val="FFC000">
                    <a:lumMod val="50000"/>
                  </a:srgbClr>
                </a:solidFill>
              </a:endParaRPr>
            </a:p>
            <a:p>
              <a:pPr algn="ctr"/>
              <a:r>
                <a:rPr lang="ru-RU" sz="20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Развивать дивергентное  (аналитическое и продуктивное) мышление детей с разными личностными особенностями</a:t>
              </a:r>
            </a:p>
            <a:p>
              <a:pPr algn="ctr"/>
              <a:endPara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Дивергентное   мышление  (от лат. </a:t>
              </a:r>
              <a:r>
                <a:rPr lang="ru-RU" sz="14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divergere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– расходиться) — метод творческого мышления, применяемый обычно для решения проблем и задач. Заключается в поиске множества решений одной и той же проблемы.</a:t>
              </a:r>
              <a:endPara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Стрелка вниз 7">
              <a:extLst>
                <a:ext uri="{FF2B5EF4-FFF2-40B4-BE49-F238E27FC236}">
                  <a16:creationId xmlns="" xmlns:a16="http://schemas.microsoft.com/office/drawing/2014/main" id="{91AAE1DD-6133-4345-9A8D-6C90FE04F79F}"/>
                </a:ext>
              </a:extLst>
            </p:cNvPr>
            <p:cNvSpPr/>
            <p:nvPr/>
          </p:nvSpPr>
          <p:spPr>
            <a:xfrm>
              <a:off x="3347864" y="4634318"/>
              <a:ext cx="3312368" cy="595135"/>
            </a:xfrm>
            <a:prstGeom prst="downArrow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224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4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0419195"/>
              </p:ext>
            </p:extLst>
          </p:nvPr>
        </p:nvGraphicFramePr>
        <p:xfrm>
          <a:off x="179512" y="285729"/>
          <a:ext cx="8712967" cy="4903186"/>
        </p:xfrm>
        <a:graphic>
          <a:graphicData uri="http://schemas.openxmlformats.org/drawingml/2006/table">
            <a:tbl>
              <a:tblPr firstRow="1" bandRow="1"/>
              <a:tblGrid>
                <a:gridCol w="1525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19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25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82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39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3075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4552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3204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2299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проекта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7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Calibri Light"/>
                          <a:ea typeface="+mn-ea"/>
                          <a:cs typeface="+mn-cs"/>
                        </a:rPr>
                        <a:t>организация передвижного города профессий и создание ситуаций (преимущественно проблемных), решая которые дети дошкольного возраста научатся предвидеть результат и к нему стремиться. 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5368">
                <a:tc rowSpan="5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их значения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годам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</a:t>
                      </a:r>
                    </a:p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Базовое</a:t>
                      </a:r>
                    </a:p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значение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Период, год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5368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67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детей с низким уровнем инновационного мышления </a:t>
                      </a: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аналитическое,</a:t>
                      </a: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продуктивное</a:t>
                      </a:r>
                      <a:endParaRPr lang="ru-RU" sz="1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Самостоятельность (метод наблюдения)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основной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58617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Готовность выпускника ДОУ к школе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аналитический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55%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70%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26853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родителей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погруженных в инновационную деятельность ДОУ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косвенный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40%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873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6335259"/>
              </p:ext>
            </p:extLst>
          </p:nvPr>
        </p:nvGraphicFramePr>
        <p:xfrm>
          <a:off x="642910" y="500042"/>
          <a:ext cx="7601499" cy="5433398"/>
        </p:xfrm>
        <a:graphic>
          <a:graphicData uri="http://schemas.openxmlformats.org/drawingml/2006/table">
            <a:tbl>
              <a:tblPr firstRow="1" bandRow="1"/>
              <a:tblGrid>
                <a:gridCol w="13307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707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3339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Результаты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8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8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Созданы зоны погружения по 5 направлениям (методика Климова)</a:t>
                      </a: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 уровня развития дивергентного мышления детей с разными личностными особенностями</a:t>
                      </a: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 уровня готовности детей к школьному обучению</a:t>
                      </a: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 компетентности педагогических работников в формах и методах организации проведения НОД и режимных моментов ДОУ способствующих развитию дивергентного мышления детей с разными личностными особенностями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094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773113" y="1859280"/>
            <a:ext cx="6391175" cy="272184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2000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49556E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49556E">
                  <a:lumMod val="60000"/>
                  <a:lumOff val="40000"/>
                </a:srgb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5724343"/>
              </p:ext>
            </p:extLst>
          </p:nvPr>
        </p:nvGraphicFramePr>
        <p:xfrm>
          <a:off x="683569" y="908720"/>
          <a:ext cx="7560840" cy="4739726"/>
        </p:xfrm>
        <a:graphic>
          <a:graphicData uri="http://schemas.openxmlformats.org/drawingml/2006/table">
            <a:tbl>
              <a:tblPr firstRow="1" bandRow="1"/>
              <a:tblGrid>
                <a:gridCol w="13236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371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73972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Задачи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8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8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Создать зоны погружения по 5 направлениям (методика Климова)</a:t>
                      </a: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2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Внедрить новые формы организации режимных моментов и проведения НОД</a:t>
                      </a: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2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Привлечь родительскую общественность в процесс организации </a:t>
                      </a:r>
                      <a:r>
                        <a:rPr lang="ru-RU" sz="2400" b="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инновационной деятельности ДОУ</a:t>
                      </a:r>
                      <a:endParaRPr lang="ru-RU" sz="2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8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8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66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773113" y="1859280"/>
            <a:ext cx="6391175" cy="272184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2000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49556E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49556E">
                  <a:lumMod val="60000"/>
                  <a:lumOff val="40000"/>
                </a:srgb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214624"/>
              </p:ext>
            </p:extLst>
          </p:nvPr>
        </p:nvGraphicFramePr>
        <p:xfrm>
          <a:off x="611560" y="1268760"/>
          <a:ext cx="7632849" cy="4379686"/>
        </p:xfrm>
        <a:graphic>
          <a:graphicData uri="http://schemas.openxmlformats.org/drawingml/2006/table">
            <a:tbl>
              <a:tblPr firstRow="1" bandRow="1"/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206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7968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Раскрыть базовые подходы к способам, этапам и формам достижения целей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этап –  изучение инновационного </a:t>
                      </a:r>
                      <a:r>
                        <a:rPr lang="ru-RU" sz="2400" b="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мышления  различными методами</a:t>
                      </a:r>
                      <a:endParaRPr lang="ru-RU" sz="2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этап – разработка мониторинга  по «</a:t>
                      </a:r>
                      <a:r>
                        <a:rPr lang="ru-RU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НеоМетодикам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этап – издание сборника методических рекомендаций для учреждений ДОО по «</a:t>
                      </a:r>
                      <a:r>
                        <a:rPr lang="ru-RU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НеоМетодикам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15724343"/>
              </p:ext>
            </p:extLst>
          </p:nvPr>
        </p:nvGraphicFramePr>
        <p:xfrm>
          <a:off x="683568" y="1196752"/>
          <a:ext cx="7920880" cy="432084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720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00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Стратегия  «Дети , 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способные  проводить анализ </a:t>
                      </a:r>
                      <a:r>
                        <a:rPr lang="ru-RU" sz="1400" baseline="0" smtClean="0">
                          <a:latin typeface="Times New Roman" pitchFamily="18" charset="0"/>
                          <a:cs typeface="Times New Roman" pitchFamily="18" charset="0"/>
                        </a:rPr>
                        <a:t>проблемной ситуации и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самостоятельно принимать решения»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544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Тактика </a:t>
                      </a:r>
                      <a:endParaRPr lang="ru-RU" sz="14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2611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 разработки авторских методик развития дивергентного мышления детей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расширение развивающего пространства ДОУ (зонирование ,  коридоры, веранды…);</a:t>
                      </a:r>
                      <a:endParaRPr lang="ru-RU" sz="1200" b="0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261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Внедрение новых форм организации режимных моментов и проведения НОД: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 диагностический (уровень развития аналитического и продуктивного мышления, гибкости мышления детей дошкольного возраста);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этап апробация авторских методик,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мониторинг уровня развития дивергентного мышления ;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выявление успешных методик развития аналитического и продуктивного мышления у дошкольников .</a:t>
                      </a:r>
                    </a:p>
                  </a:txBody>
                  <a:tcPr/>
                </a:tc>
              </a:tr>
              <a:tr h="12258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Привлечение родительской общественности путем организации погружения в инновационную деятельность ДОУ: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тематических родительских собраний, встреч, круглых столов (информирование родителей (законных представителей) с результатами диагностики, мониторинга);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рекомендаций  в соответствии с личностными особенностями детей по развитию дивергентного мышления;</a:t>
                      </a:r>
                      <a:endParaRPr lang="ru-RU" sz="1200" b="0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0780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3619</TotalTime>
  <Words>426</Words>
  <Application>Microsoft Office PowerPoint</Application>
  <PresentationFormat>Экран (4:3)</PresentationFormat>
  <Paragraphs>103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HDOfficeLightV0</vt:lpstr>
      <vt:lpstr>Слайд 1</vt:lpstr>
      <vt:lpstr>Слайд 2</vt:lpstr>
      <vt:lpstr>      Предпосылки реализации проекта 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в социальной сфере. Социальное проектирование.</dc:title>
  <dc:creator>Наталья</dc:creator>
  <cp:lastModifiedBy>User</cp:lastModifiedBy>
  <cp:revision>353</cp:revision>
  <dcterms:created xsi:type="dcterms:W3CDTF">2012-01-11T08:01:34Z</dcterms:created>
  <dcterms:modified xsi:type="dcterms:W3CDTF">2020-01-09T07:30:17Z</dcterms:modified>
</cp:coreProperties>
</file>