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69" r:id="rId2"/>
  </p:sldMasterIdLst>
  <p:notesMasterIdLst>
    <p:notesMasterId r:id="rId19"/>
  </p:notesMasterIdLst>
  <p:sldIdLst>
    <p:sldId id="538" r:id="rId3"/>
    <p:sldId id="511" r:id="rId4"/>
    <p:sldId id="554" r:id="rId5"/>
    <p:sldId id="541" r:id="rId6"/>
    <p:sldId id="542" r:id="rId7"/>
    <p:sldId id="530" r:id="rId8"/>
    <p:sldId id="540" r:id="rId9"/>
    <p:sldId id="543" r:id="rId10"/>
    <p:sldId id="546" r:id="rId11"/>
    <p:sldId id="548" r:id="rId12"/>
    <p:sldId id="547" r:id="rId13"/>
    <p:sldId id="549" r:id="rId14"/>
    <p:sldId id="550" r:id="rId15"/>
    <p:sldId id="552" r:id="rId16"/>
    <p:sldId id="551" r:id="rId17"/>
    <p:sldId id="553" r:id="rId1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3865B6"/>
    <a:srgbClr val="3459C2"/>
    <a:srgbClr val="3F59D9"/>
    <a:srgbClr val="157535"/>
    <a:srgbClr val="C2E4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8378" autoAdjust="0"/>
  </p:normalViewPr>
  <p:slideViewPr>
    <p:cSldViewPr>
      <p:cViewPr>
        <p:scale>
          <a:sx n="70" d="100"/>
          <a:sy n="70" d="100"/>
        </p:scale>
        <p:origin x="-2814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6FC91F-274B-40EF-9333-50A2A4C0AD62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BF84DF-22D0-4396-B119-5D39F4432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8826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91054E-C113-452F-9AEE-100A66C9063F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C46-C5E2-4B00-93FD-EF82F4284C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225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823C46-110E-4F13-B13A-1914565471D2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2158F-C07D-4E71-822C-68A648B4DE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387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3658E3-6F5F-409D-8BD7-B31A53456C9B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D6766-4E1A-4026-B100-8D8EA13BF4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233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691054E-C113-452F-9AEE-100A66C9063F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08BEC46-C5E2-4B00-93FD-EF82F4284C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25D89C-B26F-4732-8D52-7E5BB496F923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8762760-7462-4899-8B44-FF61F5CBFC9E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1F664D2-1BD0-4A61-B152-7B31CC6A8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7FBC1B-F90D-4884-AF3C-36A573F9AEAC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6948F9-966D-4B85-91B5-EB2161AA43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1F821E-54B4-4548-BC11-6F6022107663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CF0BB5-9D93-48C2-824D-82144272B7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420B916-3995-4F66-8077-5414E1552FDB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4537D55-46E1-4C6C-A1CF-9F94FD8073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E72B33E-A7A8-4FB0-B759-64CC55F5EDF9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2EF92650-71DB-436C-83C4-29C4D082522F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5D89C-B26F-4732-8D52-7E5BB496F923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281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5830E3A-DA71-4F28-878B-AB0AA5324125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B9947C0-BD5D-464F-8EAE-7242CF0D7F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823C46-110E-4F13-B13A-1914565471D2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BC2158F-C07D-4E71-822C-68A648B4DE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53658E3-6F5F-409D-8BD7-B31A53456C9B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BD6766-4E1A-4026-B100-8D8EA13BF4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762760-7462-4899-8B44-FF61F5CBFC9E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664D2-1BD0-4A61-B152-7B31CC6A8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246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FBC1B-F90D-4884-AF3C-36A573F9AEAC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48F9-966D-4B85-91B5-EB2161AA43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379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1F821E-54B4-4548-BC11-6F6022107663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0BB5-9D93-48C2-824D-82144272B7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264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20B916-3995-4F66-8077-5414E1552FDB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37D55-46E1-4C6C-A1CF-9F94FD8073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68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2B33E-A7A8-4FB0-B759-64CC55F5EDF9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79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F92650-71DB-436C-83C4-29C4D082522F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125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30E3A-DA71-4F28-878B-AB0AA5324125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947C0-BD5D-464F-8EAE-7242CF0D7F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94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E0948006-4FA6-48EF-92EE-8579CDB701D8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27AC99-8E6A-459C-8DE1-0C83495690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19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0948006-4FA6-48EF-92EE-8579CDB701D8}" type="datetime1">
              <a:rPr lang="ru-RU" smtClean="0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      Российская академия народного хозяйства и государственной службы при  Президенте Российской Федерации.   Выпускной квалификационный проект </a:t>
            </a: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B27AC99-8E6A-459C-8DE1-0C83495690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Отчет о внедрении модели «Острова успеха»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48680"/>
            <a:ext cx="6692280" cy="119970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Муниципальное бюджетное дошкольное образовательное учреждение детский сад «Рыбка»</a:t>
            </a:r>
            <a:endParaRPr lang="ru-RU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91880" y="6165304"/>
            <a:ext cx="2208152" cy="365125"/>
          </a:xfrm>
        </p:spPr>
        <p:txBody>
          <a:bodyPr/>
          <a:lstStyle/>
          <a:p>
            <a:pPr algn="ctr">
              <a:defRPr/>
            </a:pPr>
            <a:r>
              <a:rPr lang="ru-RU" sz="1100" dirty="0" smtClean="0"/>
              <a:t>Тазовский, 2020</a:t>
            </a:r>
            <a:endParaRPr lang="ru-RU" sz="11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C46-C5E2-4B00-93FD-EF82F4284C9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83568" y="3933056"/>
            <a:ext cx="7772400" cy="1199704"/>
          </a:xfrm>
          <a:prstGeom prst="rect">
            <a:avLst/>
          </a:prstGeom>
        </p:spPr>
        <p:txBody>
          <a:bodyPr vert="horz" lIns="45720" rIns="45720">
            <a:normAutofit fontScale="70000" lnSpcReduction="20000"/>
          </a:bodyPr>
          <a:lstStyle/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Дополнительная общеразвивающая программа 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«Страна</a:t>
            </a:r>
            <a:r>
              <a:rPr kumimoji="0" lang="ru-RU" sz="27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маленького гения»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ru-RU" sz="2700" noProof="0" dirty="0" smtClean="0">
                <a:solidFill>
                  <a:schemeClr val="tx2"/>
                </a:solidFill>
                <a:latin typeface="+mn-lt"/>
                <a:cs typeface="+mn-cs"/>
              </a:rPr>
              <a:t>1 год обучения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5-6</a:t>
            </a:r>
            <a:r>
              <a:rPr kumimoji="0" lang="ru-RU" sz="27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лет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467544" y="404664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im0-tub-ru.yandex.net/i?id=4cb830d3758320b91c6c0c6c4f61d9cf-l&amp;n=13&amp;w=970&amp;h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1425"/>
            <a:ext cx="9144000" cy="30765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«Семиотика» и портал «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Экомир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5517232"/>
            <a:ext cx="3096344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человек-знаковые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системы»  </a:t>
            </a:r>
          </a:p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«человек –природа»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24.09.2019г. «В поисках клада»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3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915816" y="4005064"/>
            <a:ext cx="38884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Банк профессий: топограф, почвовед, геофизик, картограф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4" name="Picture 16" descr="D:\2019-2020\ФОТО 19-20\поиски клада 24.09.2019\01.10.19 поиски клада\DSC_0497.JPG"/>
          <p:cNvPicPr>
            <a:picLocks noChangeAspect="1" noChangeArrowheads="1"/>
          </p:cNvPicPr>
          <p:nvPr/>
        </p:nvPicPr>
        <p:blipFill>
          <a:blip r:embed="rId4" cstate="print"/>
          <a:srcRect l="19613" r="23435"/>
          <a:stretch>
            <a:fillRect/>
          </a:stretch>
        </p:blipFill>
        <p:spPr bwMode="auto">
          <a:xfrm>
            <a:off x="7199784" y="2276872"/>
            <a:ext cx="1944216" cy="2269800"/>
          </a:xfrm>
          <a:prstGeom prst="rect">
            <a:avLst/>
          </a:prstGeom>
          <a:noFill/>
        </p:spPr>
      </p:pic>
      <p:pic>
        <p:nvPicPr>
          <p:cNvPr id="15" name="Picture 17" descr="D:\2019-2020\ФОТО 19-20\поиски клада 24.09.2019\01.10.19 поиски клада\DSC_0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340768"/>
            <a:ext cx="2880320" cy="1915106"/>
          </a:xfrm>
          <a:prstGeom prst="rect">
            <a:avLst/>
          </a:prstGeom>
          <a:noFill/>
        </p:spPr>
      </p:pic>
      <p:pic>
        <p:nvPicPr>
          <p:cNvPr id="16" name="Picture 18" descr="D:\2019-2020\ФОТО 19-20\поиски клада 24.09.2019\01.10.19 поиски клада\DSC_05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268760"/>
            <a:ext cx="2664296" cy="1771473"/>
          </a:xfrm>
          <a:prstGeom prst="rect">
            <a:avLst/>
          </a:prstGeom>
          <a:noFill/>
        </p:spPr>
      </p:pic>
      <p:pic>
        <p:nvPicPr>
          <p:cNvPr id="20" name="Picture 19" descr="D:\2019-2020\ФОТО 19-20\поиски клада 24.09.2019\01.10.19 поиски клада\DSC_0528.JPG"/>
          <p:cNvPicPr>
            <a:picLocks noChangeAspect="1" noChangeArrowheads="1"/>
          </p:cNvPicPr>
          <p:nvPr/>
        </p:nvPicPr>
        <p:blipFill>
          <a:blip r:embed="rId7" cstate="print"/>
          <a:srcRect l="30567" t="722" r="17726"/>
          <a:stretch>
            <a:fillRect/>
          </a:stretch>
        </p:blipFill>
        <p:spPr bwMode="auto">
          <a:xfrm>
            <a:off x="467544" y="2780928"/>
            <a:ext cx="2088232" cy="266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«Семиотика»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5301208"/>
            <a:ext cx="2016224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человек-знаковые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системы»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26.09.2019г. «Юные археологи»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195736" y="4581128"/>
            <a:ext cx="460851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Банк профессий: лаборант, археолог, исследователь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1" descr="D:\2019-2020\ФОТО 19-20\археологи 26.09.19\IMG_20190926_16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268760"/>
            <a:ext cx="1944216" cy="2461674"/>
          </a:xfrm>
          <a:prstGeom prst="rect">
            <a:avLst/>
          </a:prstGeom>
          <a:noFill/>
        </p:spPr>
      </p:pic>
      <p:pic>
        <p:nvPicPr>
          <p:cNvPr id="15" name="Picture 12" descr="D:\2019-2020\ФОТО 19-20\археологи 26.09.19\IMG_20190926_162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573016"/>
            <a:ext cx="1947034" cy="2650108"/>
          </a:xfrm>
          <a:prstGeom prst="rect">
            <a:avLst/>
          </a:prstGeom>
          <a:noFill/>
        </p:spPr>
      </p:pic>
      <p:pic>
        <p:nvPicPr>
          <p:cNvPr id="16" name="Picture 13" descr="D:\2019-2020\ФОТО 19-20\археологи 26.09.19\IMG_20190926_163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340768"/>
            <a:ext cx="2736304" cy="2700232"/>
          </a:xfrm>
          <a:prstGeom prst="rect">
            <a:avLst/>
          </a:prstGeom>
          <a:noFill/>
        </p:spPr>
      </p:pic>
      <p:pic>
        <p:nvPicPr>
          <p:cNvPr id="20" name="Picture 14" descr="D:\2019-2020\ФОТО 19-20\археологи 26.09.19\IMG_20190926_163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44824"/>
            <a:ext cx="1987581" cy="2650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«Семиотика»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5301208"/>
            <a:ext cx="2016224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человек-знаковые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системы»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10.10.2019г. «О чем говорят символы»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331640" y="4293096"/>
            <a:ext cx="460851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B0F0"/>
                </a:solidFill>
              </a:rPr>
              <a:t>Банк профессий: графический дизайнер, шифровальщик, корректор </a:t>
            </a:r>
            <a:endParaRPr lang="ru-RU" sz="1600" dirty="0">
              <a:solidFill>
                <a:srgbClr val="00B0F0"/>
              </a:solidFill>
            </a:endParaRPr>
          </a:p>
        </p:txBody>
      </p:sp>
      <p:pic>
        <p:nvPicPr>
          <p:cNvPr id="9" name="Picture 3" descr="D:\ИННОВАЦИОННАЯ деятельность 2019-2020\ОСТРОВА УСПЕХА\символы занятие\IMG_20191010_102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564904"/>
            <a:ext cx="2088232" cy="2784309"/>
          </a:xfrm>
          <a:prstGeom prst="rect">
            <a:avLst/>
          </a:prstGeom>
          <a:noFill/>
        </p:spPr>
      </p:pic>
      <p:pic>
        <p:nvPicPr>
          <p:cNvPr id="10" name="Picture 4" descr="D:\ИННОВАЦИОННАЯ деятельность 2019-2020\ОСТРОВА УСПЕХА\символы занятие\IMG_20191010_102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484784"/>
            <a:ext cx="2880320" cy="2160240"/>
          </a:xfrm>
          <a:prstGeom prst="rect">
            <a:avLst/>
          </a:prstGeom>
          <a:noFill/>
        </p:spPr>
      </p:pic>
      <p:pic>
        <p:nvPicPr>
          <p:cNvPr id="11" name="Picture 2" descr="D:\ИННОВАЦИОННАЯ деятельность 2019-2020\ОСТРОВА УСПЕХА\символы занятие\IMG_20191010_101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44824"/>
            <a:ext cx="2674640" cy="200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Экомир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55776" y="5877272"/>
            <a:ext cx="3960440" cy="5760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человек-живая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природа»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17.10.2019г. «Разноликая природа Ямала»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851920" y="4509120"/>
            <a:ext cx="460851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Банк профессий: нефтяник, бурильщик, геодезист</a:t>
            </a:r>
            <a:endParaRPr lang="ru-RU" sz="1600" dirty="0">
              <a:solidFill>
                <a:srgbClr val="00B0F0"/>
              </a:solidFill>
            </a:endParaRPr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73630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2876128" cy="215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196752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Экомир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779912" y="5949280"/>
            <a:ext cx="3960440" cy="5760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человек-живая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природа»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01.11.2019г. «Исчезающая красота»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743400" y="5229200"/>
            <a:ext cx="54006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Банк профессий: охотник, лесничий, зоолог</a:t>
            </a:r>
            <a:endParaRPr lang="ru-RU" sz="1400" dirty="0">
              <a:solidFill>
                <a:srgbClr val="00B0F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268760"/>
            <a:ext cx="2088232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9171" t="-1019" r="5245"/>
          <a:stretch>
            <a:fillRect/>
          </a:stretch>
        </p:blipFill>
        <p:spPr bwMode="auto">
          <a:xfrm>
            <a:off x="611560" y="3429000"/>
            <a:ext cx="2808312" cy="27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564904"/>
            <a:ext cx="2602632" cy="242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 t="-3195" r="17726"/>
          <a:stretch>
            <a:fillRect/>
          </a:stretch>
        </p:blipFill>
        <p:spPr bwMode="auto">
          <a:xfrm>
            <a:off x="1619672" y="620688"/>
            <a:ext cx="2746648" cy="258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«Искусство»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91880" y="5733256"/>
            <a:ext cx="4680520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человек-художественный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образ»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06.12.2019г. «Где музыки начало?»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83568" y="422108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B0F0"/>
                </a:solidFill>
              </a:rPr>
              <a:t>Банк профессий: дирижер, музыкант, хореограф, композитор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3" cstate="print"/>
          <a:srcRect l="35660" t="26816" r="26897"/>
          <a:stretch>
            <a:fillRect/>
          </a:stretch>
        </p:blipFill>
        <p:spPr bwMode="auto">
          <a:xfrm>
            <a:off x="539552" y="1700808"/>
            <a:ext cx="1944216" cy="25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268760"/>
            <a:ext cx="3384376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D:\2019-2020\ФОТО 19-20\06.12.19 Где музыки начало\DSC_0263.JPG"/>
          <p:cNvPicPr>
            <a:picLocks noChangeAspect="1" noChangeArrowheads="1"/>
          </p:cNvPicPr>
          <p:nvPr/>
        </p:nvPicPr>
        <p:blipFill>
          <a:blip r:embed="rId5" cstate="print"/>
          <a:srcRect l="19613" r="5501"/>
          <a:stretch>
            <a:fillRect/>
          </a:stretch>
        </p:blipFill>
        <p:spPr bwMode="auto">
          <a:xfrm>
            <a:off x="5508104" y="2348880"/>
            <a:ext cx="3024336" cy="2685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68752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2019 год проведено 9 событийных погружений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258816" cy="3941763"/>
          </a:xfrm>
        </p:spPr>
        <p:txBody>
          <a:bodyPr/>
          <a:lstStyle/>
          <a:p>
            <a:endParaRPr lang="ru-RU" sz="1800" dirty="0" smtClean="0"/>
          </a:p>
          <a:p>
            <a:r>
              <a:rPr lang="ru-RU" sz="1800" dirty="0" smtClean="0"/>
              <a:t>2 </a:t>
            </a:r>
            <a:r>
              <a:rPr lang="ru-RU" sz="1800" dirty="0" smtClean="0"/>
              <a:t>-«человек – художественный образ»</a:t>
            </a:r>
          </a:p>
          <a:p>
            <a:r>
              <a:rPr lang="ru-RU" sz="1800" dirty="0" smtClean="0"/>
              <a:t>4 -«человек – природа»</a:t>
            </a:r>
          </a:p>
          <a:p>
            <a:r>
              <a:rPr lang="ru-RU" sz="1800" dirty="0" smtClean="0"/>
              <a:t>3 – «человек – знаковые системы»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2020 год</a:t>
            </a:r>
          </a:p>
          <a:p>
            <a:r>
              <a:rPr lang="ru-RU" sz="1800" dirty="0" smtClean="0"/>
              <a:t>1 – «человек - художественный образ»</a:t>
            </a:r>
          </a:p>
          <a:p>
            <a:endParaRPr lang="ru-RU" sz="1800" dirty="0" smtClean="0"/>
          </a:p>
          <a:p>
            <a:r>
              <a:rPr lang="ru-RU" sz="1800" dirty="0" smtClean="0"/>
              <a:t>2 – «человек-человек»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0BB5-9D93-48C2-824D-82144272B70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13" name="Picture 3" descr="C:\Users\User\Desktop\IMG_20190912_131802.jpg"/>
          <p:cNvPicPr>
            <a:picLocks noChangeAspect="1" noChangeArrowheads="1"/>
          </p:cNvPicPr>
          <p:nvPr/>
        </p:nvPicPr>
        <p:blipFill>
          <a:blip r:embed="rId2" cstate="print"/>
          <a:srcRect t="13876" r="9804" b="6335"/>
          <a:stretch>
            <a:fillRect/>
          </a:stretch>
        </p:blipFill>
        <p:spPr bwMode="auto">
          <a:xfrm>
            <a:off x="6012160" y="3212976"/>
            <a:ext cx="2662995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User\Desktop\IMG_20190912_133204.jpg"/>
          <p:cNvPicPr>
            <a:picLocks noChangeAspect="1" noChangeArrowheads="1"/>
          </p:cNvPicPr>
          <p:nvPr/>
        </p:nvPicPr>
        <p:blipFill>
          <a:blip r:embed="rId3" cstate="print"/>
          <a:srcRect t="12857" b="5714"/>
          <a:stretch>
            <a:fillRect/>
          </a:stretch>
        </p:blipFill>
        <p:spPr bwMode="auto">
          <a:xfrm>
            <a:off x="3419872" y="3717032"/>
            <a:ext cx="252028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C:\Users\User\Desktop\IMG_20190912_131039.jpg"/>
          <p:cNvPicPr>
            <a:picLocks noChangeAspect="1" noChangeArrowheads="1"/>
          </p:cNvPicPr>
          <p:nvPr/>
        </p:nvPicPr>
        <p:blipFill>
          <a:blip r:embed="rId4" cstate="print"/>
          <a:srcRect t="28982" b="5325"/>
          <a:stretch>
            <a:fillRect/>
          </a:stretch>
        </p:blipFill>
        <p:spPr bwMode="auto">
          <a:xfrm>
            <a:off x="395536" y="3933056"/>
            <a:ext cx="279512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5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3860409"/>
              </p:ext>
            </p:extLst>
          </p:nvPr>
        </p:nvGraphicFramePr>
        <p:xfrm>
          <a:off x="755576" y="620688"/>
          <a:ext cx="7883235" cy="5400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5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479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endParaRPr lang="ru-RU" sz="1800" u="none" strike="noStrike" kern="1200" baseline="0" dirty="0" smtClean="0"/>
                    </a:p>
                    <a:p>
                      <a:endParaRPr lang="ru-RU" sz="1800" u="none" strike="noStrike" kern="1200" baseline="0" dirty="0" smtClean="0"/>
                    </a:p>
                    <a:p>
                      <a:endParaRPr lang="ru-RU" sz="1800" u="none" strike="noStrike" kern="1200" baseline="0" dirty="0" smtClean="0"/>
                    </a:p>
                    <a:p>
                      <a:pPr algn="r"/>
                      <a:r>
                        <a:rPr lang="ru-RU" sz="1800" u="none" strike="noStrike" kern="1200" baseline="0" dirty="0" smtClean="0"/>
                        <a:t>Цель: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marL="342900" indent="-342900">
                        <a:buAutoNum type="arabicPeriod"/>
                      </a:pPr>
                      <a:r>
                        <a:rPr lang="ru-RU" sz="13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</a:t>
                      </a:r>
                      <a:r>
                        <a:rPr lang="ru-RU" sz="13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kumimoji="0" lang="ru-RU" sz="13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итуаций (преимущественно проблемных), решая которые дети дошкольного возраста научатся предвидеть результат и к нему стремиться. </a:t>
                      </a:r>
                      <a:endParaRPr kumimoji="0" lang="ru-RU" sz="135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kumimoji="0" lang="ru-RU" sz="13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Ранняя </a:t>
                      </a:r>
                      <a:r>
                        <a:rPr kumimoji="0" lang="ru-RU" sz="13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профессиональная ориентация детей путем погружения в отрасли по классификации Климова Е.А.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580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r>
                        <a:rPr lang="ru-RU" sz="1800" u="none" strike="noStrike" kern="1200" baseline="0" dirty="0" smtClean="0"/>
                        <a:t>Задачи: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</a:defRPr>
                      </a:lvl9pPr>
                    </a:lstStyle>
                    <a:p>
                      <a:endParaRPr kumimoji="0" lang="ru-RU" sz="1350" kern="1200" dirty="0" smtClean="0">
                        <a:solidFill>
                          <a:schemeClr val="dk1"/>
                        </a:solidFill>
                        <a:latin typeface="Calibri Ligh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познакомить воспитанников с различными видам деятельности в соответствии с отраслями профессий;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включение в  познавательную активность в различных видах деятельности;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обучение различным приемам работы с инструментами и материалами необходимыми для профессиональной деятельности (ИЗО, танец, музыка, театр, конструирование, экспериментирование, экология и др.);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формирование теоретических знаний об отраслях и профессиях;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формирование потребности в самопознании, саморазвитии;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выявление способностей, интереса у обучающихся, развитие мотивации к определенному виду деятельности;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Calibri Light"/>
                          <a:ea typeface="+mn-ea"/>
                          <a:cs typeface="+mn-cs"/>
                        </a:rPr>
                        <a:t>- формирование у обучающихся культуры общения и поведения, патриотизма, здорового образа жизни.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188640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966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Предварительная работа</a:t>
            </a:r>
          </a:p>
          <a:p>
            <a:pPr>
              <a:buNone/>
            </a:pP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Задачи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погружения: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-повысить информированность детей об особенностях различных профессий;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развивать коммуникативные способности;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развивать инициативность и творческие способности.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984776" cy="1143000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Особенность программы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188640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556792"/>
          <a:ext cx="7920880" cy="43356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93099"/>
                <a:gridCol w="5168431"/>
                <a:gridCol w="762555"/>
                <a:gridCol w="662295"/>
                <a:gridCol w="734500"/>
              </a:tblGrid>
              <a:tr h="2565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lang="ru-RU" sz="1600" dirty="0" err="1">
                          <a:latin typeface="Arial" pitchFamily="34" charset="0"/>
                          <a:cs typeface="Arial" pitchFamily="34" charset="0"/>
                        </a:rPr>
                        <a:t>п\п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Тема 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теория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практика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695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Портал «Семиотика», погружение в отрасли и профессии по типу «человек – знаковые системы»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695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Портал «Искусство», погружение в отрасли и профессии по типу «человек – художественный образ»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51305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Портал «Я рядом», погружение в отрасли и профессии по типу «человек – </a:t>
                      </a:r>
                      <a:r>
                        <a:rPr lang="ru-RU" sz="1600" dirty="0" err="1"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695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Портал «Изобретений», погружение в отрасли и профессии по типу «человек – техника»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695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Портал «</a:t>
                      </a:r>
                      <a:r>
                        <a:rPr lang="ru-RU" sz="1600" dirty="0" err="1">
                          <a:latin typeface="Arial" pitchFamily="34" charset="0"/>
                          <a:cs typeface="Arial" pitchFamily="34" charset="0"/>
                        </a:rPr>
                        <a:t>Экомир</a:t>
                      </a: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», погружение в профессии отрасли и профессии по типу «человек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–природа</a:t>
                      </a: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259632" y="695981"/>
            <a:ext cx="67687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– тематический план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611560" y="260648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03110-3EB0-485A-8B10-FF7B6ED9832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6" y="980728"/>
          <a:ext cx="8136905" cy="52565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37343"/>
                <a:gridCol w="2198961"/>
                <a:gridCol w="3024336"/>
                <a:gridCol w="2376265"/>
              </a:tblGrid>
              <a:tr h="276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/>
                        <a:t>№ </a:t>
                      </a:r>
                      <a:r>
                        <a:rPr lang="ru-RU" sz="1100" dirty="0" err="1"/>
                        <a:t>п\п</a:t>
                      </a:r>
                      <a:endParaRPr lang="ru-RU" sz="11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/>
                        <a:t>Тема </a:t>
                      </a:r>
                      <a:endParaRPr lang="ru-RU" sz="11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Теория </a:t>
                      </a:r>
                      <a:endParaRPr lang="ru-RU" sz="11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Практика </a:t>
                      </a:r>
                      <a:endParaRPr lang="ru-RU" sz="11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</a:tr>
              <a:tr h="829379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/>
                        <a:t>1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Портал «</a:t>
                      </a:r>
                      <a:r>
                        <a:rPr lang="ru-RU" sz="1100" dirty="0" err="1"/>
                        <a:t>Экомир</a:t>
                      </a:r>
                      <a:r>
                        <a:rPr lang="ru-RU" sz="1100" dirty="0"/>
                        <a:t>», погружение в профессии отрасли и профессии по типу «человек </a:t>
                      </a:r>
                      <a:r>
                        <a:rPr lang="ru-RU" sz="1100" dirty="0" smtClean="0"/>
                        <a:t>–природа</a:t>
                      </a:r>
                      <a:r>
                        <a:rPr lang="ru-RU" sz="1100" dirty="0"/>
                        <a:t>»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Беседы, презентация профессий, связанных с сельским хозяйством, пищевой промышленностью, медициной и научными исследованиями (биология, география).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Погружение в профессии: зоотехник, агроном, кинолог, лаборант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</a:tr>
              <a:tr h="76026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/>
                        <a:t>2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Портал «Искусство», погружение в отрасли и профессии по типу «человек – художественный образ»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indent="226695" algn="l">
                        <a:spcAft>
                          <a:spcPts val="0"/>
                        </a:spcAft>
                      </a:pPr>
                      <a:r>
                        <a:rPr lang="ru-RU" sz="1100" dirty="0"/>
                        <a:t>Беседы, презентация профессий, связанные с изобразительной  и музыкальной, литературно-художественной, актерско-сценической деятельностью. 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Погружение в профессии: артист, художник, музыкант, дизайнер, резчик по камню, литературный работник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</a:tr>
              <a:tr h="76026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/>
                        <a:t>3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Портал «Я рядом», погружение в отрасли и профессии по типу «человек – </a:t>
                      </a:r>
                      <a:r>
                        <a:rPr lang="ru-RU" sz="1100" dirty="0" err="1"/>
                        <a:t>человек</a:t>
                      </a:r>
                      <a:r>
                        <a:rPr lang="ru-RU" sz="1100" dirty="0"/>
                        <a:t>»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Беседы, презентация профессий, связанных с медицинским обслуживанием, обучением и воспитанием людей, торговым и информационным обслуживанием людей.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Погружение в профессии: врач, учитель, психолог, парикмахер, экскурсовод, менеджер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</a:tr>
              <a:tr h="1105839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/>
                        <a:t>4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Портал «Изобретений», погружение в отрасли и профессии по типу «человек – техника»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indent="305435" algn="l">
                        <a:spcAft>
                          <a:spcPts val="0"/>
                        </a:spcAft>
                      </a:pPr>
                      <a:r>
                        <a:rPr lang="ru-RU" sz="1100" dirty="0"/>
                        <a:t>Беседы, презентация профессии: по добыче и обработке полезных ископаемых,  сборке и ремонту транспортных средств,  монтажу и ремонту зданий, сооружений, ремонту, наладке, обслуживанию электрооборудования.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Погружение в профессии: столяр, техник-металлург, инженер-механик, архитектор, электромонтажник, радиомеханик, строитель, сборщик компьютеров, специалист по телекоммуникациям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</a:tr>
              <a:tr h="9567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/>
                        <a:t>6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/>
                        <a:t>Портал «Семиотика», погружение в отрасли и профессии по типу «человек – знаковые системы»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Беседы и презентация профессий, связанных с обработкой информации в виде системы условных знаков, схематических изображений объектов, числа, количественные соотношения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/>
                        <a:t>Погружение в профессии: переводчик, чертежник, инженер, топограф, секретарь-машинистка, программист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102" marR="31102" marT="0" marB="0"/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187624" y="335170"/>
            <a:ext cx="727280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Содержание программы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179512" y="0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F7AD3-20E0-496A-8423-099088011E5B}" type="slidenum"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6</a:t>
            </a:fld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73113" y="1859280"/>
            <a:ext cx="6391175" cy="272184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0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49556E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49556E">
                  <a:lumMod val="60000"/>
                  <a:lumOff val="4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99592" y="1423810"/>
            <a:ext cx="7416824" cy="372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концу обучения воспитанники должны знать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уметь: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не менее 5 профессий в каждой отрасли и определять их по видам деятельности;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 ограниченное время выбирать, определять, исключать и предлагать не менее двух вариантов решений на поставленные задачи во время погружения в отрасли или профессии;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знать минимальный набор орудий труда к каждой отрасли или профессии, владеть на уровне дошкольного возраста некоторыми из них;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участие в творческих конкурсах, выставках, концертах.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467544" y="404664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078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«Искусство»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91880" y="5733256"/>
            <a:ext cx="4680520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человек-художественный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образ»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29.05.2019г. «Каким бывает художник?»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21739"/>
          <a:stretch>
            <a:fillRect/>
          </a:stretch>
        </p:blipFill>
        <p:spPr bwMode="auto">
          <a:xfrm>
            <a:off x="395536" y="1916832"/>
            <a:ext cx="2592288" cy="2202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573016"/>
            <a:ext cx="3024336" cy="201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268760"/>
            <a:ext cx="2952328" cy="1962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412776"/>
            <a:ext cx="2512436" cy="1670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9552" y="4653136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B0F0"/>
                </a:solidFill>
              </a:rPr>
              <a:t>Банк профессий: художник, иллюстратор, мастер народной росписи, гончар, художник реставратор, дизайнер шрифта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«Семиотика»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63888" y="6093296"/>
            <a:ext cx="4680520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человек-знаковые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системы»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10.09.2019г. «Академия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Фиксиков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2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899592" y="5013176"/>
            <a:ext cx="561662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B0F0"/>
                </a:solidFill>
              </a:rPr>
              <a:t>Банк профессий: электромонтер, лаборант, программист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9869" t="6202" r="17726"/>
          <a:stretch>
            <a:fillRect/>
          </a:stretch>
        </p:blipFill>
        <p:spPr bwMode="auto">
          <a:xfrm>
            <a:off x="6300192" y="1628800"/>
            <a:ext cx="2520280" cy="25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5605" t="6202" r="7028"/>
          <a:stretch>
            <a:fillRect/>
          </a:stretch>
        </p:blipFill>
        <p:spPr bwMode="auto">
          <a:xfrm>
            <a:off x="395536" y="2132856"/>
            <a:ext cx="3240360" cy="231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slovnet.ru/wp-content/uploads/2018/11/14-26.jpg"/>
          <p:cNvPicPr/>
          <p:nvPr/>
        </p:nvPicPr>
        <p:blipFill>
          <a:blip r:embed="rId5" cstate="print"/>
          <a:srcRect l="62242" t="27129"/>
          <a:stretch>
            <a:fillRect/>
          </a:stretch>
        </p:blipFill>
        <p:spPr bwMode="auto">
          <a:xfrm>
            <a:off x="6804248" y="4221088"/>
            <a:ext cx="1800200" cy="184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t="14400" r="9481"/>
          <a:stretch>
            <a:fillRect/>
          </a:stretch>
        </p:blipFill>
        <p:spPr bwMode="auto">
          <a:xfrm>
            <a:off x="3851920" y="1340768"/>
            <a:ext cx="2101796" cy="265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im0-tub-ru.yandex.net/i?id=4cb830d3758320b91c6c0c6c4f61d9cf-l&amp;n=13&amp;w=970&amp;h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1425"/>
            <a:ext cx="9144000" cy="30765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5385792" cy="4572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Портал «Я рядом» и портал «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Экомир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5517232"/>
            <a:ext cx="3456384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«человек-человек»  </a:t>
            </a:r>
          </a:p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Отрасль «человек – живая природа»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51720" y="274320"/>
            <a:ext cx="6120680" cy="418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12.09.2019г. «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Экодесант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7664" y="5805264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11D12-DA6E-48D6-AA1A-3CD5D6126C1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7" name="Picture 2" descr="C:\Users\User\Desktop\2019-2020\эмблема рыб.jpg"/>
          <p:cNvPicPr>
            <a:picLocks noChangeAspect="1" noChangeArrowheads="1"/>
          </p:cNvPicPr>
          <p:nvPr/>
        </p:nvPicPr>
        <p:blipFill>
          <a:blip r:embed="rId3" cstate="print"/>
          <a:srcRect l="13840" t="10259" r="21597" b="44067"/>
          <a:stretch>
            <a:fillRect/>
          </a:stretch>
        </p:blipFill>
        <p:spPr bwMode="auto">
          <a:xfrm>
            <a:off x="251520" y="332656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987824" y="3573016"/>
            <a:ext cx="38884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Банк профессий: эколог, биолог, агроном, ученый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2" name="Picture 4" descr="D:\2019-2020\ФОТО 19-20\посадка деревьев 12.09.19\IMG_20190912_174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412776"/>
            <a:ext cx="1944216" cy="2610258"/>
          </a:xfrm>
          <a:prstGeom prst="rect">
            <a:avLst/>
          </a:prstGeom>
          <a:noFill/>
        </p:spPr>
      </p:pic>
      <p:pic>
        <p:nvPicPr>
          <p:cNvPr id="17" name="Picture 9" descr="D:\2019-2020\ФОТО 19-20\посадка деревьев 12.09.19\IMG_20190912_174701.jpg"/>
          <p:cNvPicPr>
            <a:picLocks noChangeAspect="1" noChangeArrowheads="1"/>
          </p:cNvPicPr>
          <p:nvPr/>
        </p:nvPicPr>
        <p:blipFill>
          <a:blip r:embed="rId5" cstate="print"/>
          <a:srcRect t="26588" b="10796"/>
          <a:stretch>
            <a:fillRect/>
          </a:stretch>
        </p:blipFill>
        <p:spPr bwMode="auto">
          <a:xfrm>
            <a:off x="4067944" y="1340768"/>
            <a:ext cx="2640608" cy="2088232"/>
          </a:xfrm>
          <a:prstGeom prst="rect">
            <a:avLst/>
          </a:prstGeom>
          <a:noFill/>
        </p:spPr>
      </p:pic>
      <p:pic>
        <p:nvPicPr>
          <p:cNvPr id="18" name="Picture 10" descr="D:\2019-2020\ФОТО 19-20\посадка деревьев 12.09.19\IMG_20190912_175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700808"/>
            <a:ext cx="2581647" cy="3442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4337</TotalTime>
  <Words>1012</Words>
  <Application>Microsoft Office PowerPoint</Application>
  <PresentationFormat>Экран (4:3)</PresentationFormat>
  <Paragraphs>168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HDOfficeLightV0</vt:lpstr>
      <vt:lpstr>Открытая</vt:lpstr>
      <vt:lpstr>Отчет о внедрении модели «Острова успеха»</vt:lpstr>
      <vt:lpstr>Слайд 2</vt:lpstr>
      <vt:lpstr>Особенность программы</vt:lpstr>
      <vt:lpstr>Слайд 4</vt:lpstr>
      <vt:lpstr>Слайд 5</vt:lpstr>
      <vt:lpstr>Слайд 6</vt:lpstr>
      <vt:lpstr>Портал «Искусство»</vt:lpstr>
      <vt:lpstr>Портал «Семиотика»</vt:lpstr>
      <vt:lpstr>Портал «Я рядом» и портал «Экомир»</vt:lpstr>
      <vt:lpstr>Портал «Семиотика» и портал «Экомир»</vt:lpstr>
      <vt:lpstr>Портал «Семиотика»</vt:lpstr>
      <vt:lpstr>Портал «Семиотика»</vt:lpstr>
      <vt:lpstr>Портал «Экомир»</vt:lpstr>
      <vt:lpstr>Портал «Экомир»</vt:lpstr>
      <vt:lpstr>Портал «Искусство»</vt:lpstr>
      <vt:lpstr>За 2019 год проведено 9 событийных погружений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Менеджмент в социальной сфере. Социальное проектирование.</dc:title>
  <dc:creator>Наталья</dc:creator>
  <cp:lastModifiedBy>User</cp:lastModifiedBy>
  <cp:revision>418</cp:revision>
  <dcterms:created xsi:type="dcterms:W3CDTF">2012-01-11T08:01:34Z</dcterms:created>
  <dcterms:modified xsi:type="dcterms:W3CDTF">2020-02-13T09:20:18Z</dcterms:modified>
</cp:coreProperties>
</file>