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5" r:id="rId3"/>
    <p:sldId id="272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992"/>
          <a:stretch/>
        </p:blipFill>
        <p:spPr bwMode="auto">
          <a:xfrm>
            <a:off x="395536" y="3212976"/>
            <a:ext cx="4323493" cy="335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988840"/>
            <a:ext cx="8661648" cy="1070992"/>
          </a:xfrm>
        </p:spPr>
        <p:txBody>
          <a:bodyPr>
            <a:noAutofit/>
          </a:bodyPr>
          <a:lstStyle/>
          <a:p>
            <a:pPr algn="r"/>
            <a:r>
              <a:rPr lang="ru-RU" sz="24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Cambria" panose="020405030504060302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Cambria" panose="020405030504060302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Cambria" panose="020405030504060302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Cambria" panose="020405030504060302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МКДОУ детский сад «Рыбка»</a:t>
            </a:r>
            <a:br>
              <a:rPr lang="ru-RU" sz="2400" b="1" dirty="0" smtClean="0">
                <a:solidFill>
                  <a:srgbClr val="002060"/>
                </a:solidFill>
                <a:latin typeface="Cambria" panose="02040503050406030204" pitchFamily="18" charset="0"/>
              </a:rPr>
            </a:br>
            <a:r>
              <a:rPr lang="ru-RU" sz="24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/>
            </a:r>
            <a:br>
              <a:rPr lang="ru-RU" sz="2400" b="1" dirty="0" smtClean="0">
                <a:solidFill>
                  <a:schemeClr val="tx2"/>
                </a:solidFill>
                <a:latin typeface="Cambria" panose="02040503050406030204" pitchFamily="18" charset="0"/>
              </a:rPr>
            </a:br>
            <a:r>
              <a:rPr lang="ru-RU" sz="24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/>
            </a:r>
            <a:br>
              <a:rPr lang="ru-RU" sz="2400" b="1" dirty="0" smtClean="0">
                <a:solidFill>
                  <a:schemeClr val="tx2"/>
                </a:solidFill>
                <a:latin typeface="Cambria" panose="02040503050406030204" pitchFamily="18" charset="0"/>
              </a:rPr>
            </a:br>
            <a:r>
              <a:rPr lang="ru-RU" sz="2400" b="1" dirty="0">
                <a:solidFill>
                  <a:schemeClr val="tx2"/>
                </a:solidFill>
                <a:latin typeface="Cambria" panose="02040503050406030204" pitchFamily="18" charset="0"/>
              </a:rPr>
              <a:t/>
            </a:r>
            <a:br>
              <a:rPr lang="ru-RU" sz="2400" b="1" dirty="0">
                <a:solidFill>
                  <a:schemeClr val="tx2"/>
                </a:solidFill>
                <a:latin typeface="Cambria" panose="02040503050406030204" pitchFamily="18" charset="0"/>
              </a:rPr>
            </a:br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/>
            </a:r>
            <a:b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</a:br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Целевые ориентиры группы </a:t>
            </a:r>
            <a:r>
              <a:rPr lang="ru-RU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«БРУСНИЧКА» </a:t>
            </a: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</a:b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(от1,6 до 2 лет)</a:t>
            </a:r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</a:b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</a:b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</a:br>
            <a:r>
              <a:rPr lang="ru-RU" sz="24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2018-2019гг.</a:t>
            </a:r>
            <a:endParaRPr lang="ru-RU" sz="2400" dirty="0">
              <a:latin typeface="Cambria" panose="02040503050406030204" pitchFamily="18" charset="0"/>
            </a:endParaRPr>
          </a:p>
        </p:txBody>
      </p:sp>
      <p:pic>
        <p:nvPicPr>
          <p:cNvPr id="1029" name="Picture 5" descr="ÐÐ°ÑÑÐ¸Ð½ÐºÐ¸ Ð¿Ð¾ Ð·Ð°Ð¿ÑÐ¾ÑÑ ÑÐ³Ð¾Ð´Ð° Ð±ÑÑÑÐ½Ð¸ÐºÐ° ÑÐ¾ÑÐ¾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149" y="34482"/>
            <a:ext cx="2882901" cy="1762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4808813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625752"/>
            <a:ext cx="2250220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276872"/>
            <a:ext cx="2250220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50220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93780" y="-15990"/>
            <a:ext cx="2250220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93780" y="2204864"/>
            <a:ext cx="2250220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93780" y="4625752"/>
            <a:ext cx="2250220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Содержимое 20"/>
          <p:cNvSpPr>
            <a:spLocks noGrp="1"/>
          </p:cNvSpPr>
          <p:nvPr>
            <p:ph idx="1"/>
          </p:nvPr>
        </p:nvSpPr>
        <p:spPr>
          <a:xfrm>
            <a:off x="1979712" y="0"/>
            <a:ext cx="5400600" cy="4525963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v"/>
            </a:pPr>
            <a:r>
              <a:rPr lang="ru-RU" sz="1600" dirty="0" smtClean="0">
                <a:latin typeface="Cambria" pitchFamily="18" charset="0"/>
                <a:ea typeface="Cambria" pitchFamily="18" charset="0"/>
              </a:rPr>
              <a:t>Ребёнок </a:t>
            </a:r>
            <a:r>
              <a:rPr lang="ru-RU" sz="1600" dirty="0" smtClean="0">
                <a:latin typeface="Cambria" pitchFamily="18" charset="0"/>
                <a:ea typeface="Cambria" pitchFamily="18" charset="0"/>
              </a:rPr>
              <a:t>интересуется окружающими предметами и активно действует с ними; эмоционально вовлечён в действия с игрушками и другими предметами, стремится проявлять настойчивость в достижении результата своих действий; </a:t>
            </a:r>
          </a:p>
          <a:p>
            <a:pPr lvl="0">
              <a:buFont typeface="Wingdings" pitchFamily="2" charset="2"/>
              <a:buChar char="v"/>
            </a:pPr>
            <a:r>
              <a:rPr lang="ru-RU" sz="1600" dirty="0" smtClean="0">
                <a:latin typeface="Cambria" pitchFamily="18" charset="0"/>
                <a:ea typeface="Cambria" pitchFamily="18" charset="0"/>
              </a:rPr>
              <a:t>использует предметные действия, знает назначение бытовых предметов (ложки, расчёски,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                                              понимает речь взрослых; знает названия окружающих предметов и игрушек;</a:t>
            </a:r>
          </a:p>
          <a:p>
            <a:pPr lvl="0">
              <a:buFont typeface="Wingdings" pitchFamily="2" charset="2"/>
              <a:buChar char="v"/>
            </a:pPr>
            <a:r>
              <a:rPr lang="ru-RU" sz="1600" dirty="0" smtClean="0">
                <a:latin typeface="Cambria" pitchFamily="18" charset="0"/>
                <a:ea typeface="Cambria" pitchFamily="18" charset="0"/>
              </a:rPr>
              <a:t>стремится к общению со взрослыми и активно подражает им в движениях и действиях; появляются игры, в которых ребёнок воспроизводит действия взрослого; </a:t>
            </a:r>
          </a:p>
          <a:p>
            <a:pPr lvl="0">
              <a:buFont typeface="Wingdings" pitchFamily="2" charset="2"/>
              <a:buChar char="v"/>
            </a:pPr>
            <a:r>
              <a:rPr lang="ru-RU" sz="1600" dirty="0" smtClean="0">
                <a:latin typeface="Cambria" pitchFamily="18" charset="0"/>
                <a:ea typeface="Cambria" pitchFamily="18" charset="0"/>
              </a:rPr>
              <a:t>проявляет интерес к сверстникам; наблюдает за их действиями и подражает им;</a:t>
            </a:r>
          </a:p>
          <a:p>
            <a:pPr lvl="0">
              <a:buFont typeface="Wingdings" pitchFamily="2" charset="2"/>
              <a:buChar char="v"/>
            </a:pPr>
            <a:r>
              <a:rPr lang="ru-RU" sz="1600" dirty="0" smtClean="0">
                <a:latin typeface="Cambria" pitchFamily="18" charset="0"/>
                <a:ea typeface="Cambria" pitchFamily="18" charset="0"/>
              </a:rPr>
              <a:t>проявляет интерес к стихам, песням и сказкам, рассматриванию картинки, стремится двигаться под музыку;</a:t>
            </a:r>
          </a:p>
          <a:p>
            <a:pPr lvl="0">
              <a:buFont typeface="Wingdings" pitchFamily="2" charset="2"/>
              <a:buChar char="v"/>
            </a:pPr>
            <a:r>
              <a:rPr lang="ru-RU" sz="1600" dirty="0" smtClean="0">
                <a:latin typeface="Cambria" pitchFamily="18" charset="0"/>
                <a:ea typeface="Cambria" pitchFamily="18" charset="0"/>
              </a:rPr>
              <a:t>у ребёнка развита крупная моторика, он стремится осваивать различные виды движения (бег, лазанье, перешагивание), с интересом участвует в подвижных играх.</a:t>
            </a:r>
          </a:p>
          <a:p>
            <a:pPr>
              <a:buNone/>
            </a:pPr>
            <a:r>
              <a:rPr lang="ru-RU" sz="1600" dirty="0" smtClean="0">
                <a:latin typeface="Cambria" pitchFamily="18" charset="0"/>
                <a:ea typeface="Cambria" pitchFamily="18" charset="0"/>
              </a:rPr>
              <a:t> 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103742535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268760"/>
            <a:ext cx="682677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tx2"/>
                </a:solidFill>
                <a:latin typeface="Segoe Script" panose="020B0504020000000003" pitchFamily="34" charset="0"/>
              </a:rPr>
              <a:t>СПАСИБО ЗА Внимание!)</a:t>
            </a:r>
            <a:endParaRPr lang="ru-RU" sz="5400" dirty="0">
              <a:solidFill>
                <a:schemeClr val="tx2"/>
              </a:solidFill>
            </a:endParaRPr>
          </a:p>
        </p:txBody>
      </p:sp>
      <p:pic>
        <p:nvPicPr>
          <p:cNvPr id="3074" name="Picture 2" descr="ÐÐ°ÑÑÐ¸Ð½ÐºÐ¸ Ð¿Ð¾ Ð·Ð°Ð¿ÑÐ¾ÑÑ ÐºÐ°ÑÑÐ¸Ð½ÐºÐ° ÑÐ¿Ð°ÑÐ¸Ð±Ð¾ Ð·Ð° Ð²Ð½Ð¸Ð¼Ð°Ð½Ð¸Ð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6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9501126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160</Words>
  <Application>Microsoft Office PowerPoint</Application>
  <PresentationFormat>Экран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    МКДОУ детский сад «Рыбка»     Целевые ориентиры группы «БРУСНИЧКА»  (от1,6 до 2 лет)   2018-2019гг.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Домашний</dc:creator>
  <cp:lastModifiedBy>Пользователь Windows</cp:lastModifiedBy>
  <cp:revision>29</cp:revision>
  <dcterms:created xsi:type="dcterms:W3CDTF">2018-10-27T17:17:26Z</dcterms:created>
  <dcterms:modified xsi:type="dcterms:W3CDTF">2019-01-23T08:56:42Z</dcterms:modified>
</cp:coreProperties>
</file>