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3" r:id="rId3"/>
    <p:sldId id="264" r:id="rId4"/>
    <p:sldId id="280" r:id="rId5"/>
    <p:sldId id="283" r:id="rId6"/>
    <p:sldId id="278" r:id="rId7"/>
    <p:sldId id="279" r:id="rId8"/>
    <p:sldId id="281" r:id="rId9"/>
    <p:sldId id="282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6" r:id="rId21"/>
    <p:sldId id="284" r:id="rId22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63"/>
            <p14:sldId id="264"/>
            <p14:sldId id="280"/>
            <p14:sldId id="283"/>
            <p14:sldId id="278"/>
            <p14:sldId id="279"/>
            <p14:sldId id="281"/>
            <p14:sldId id="282"/>
            <p14:sldId id="266"/>
            <p14:sldId id="267"/>
            <p14:sldId id="268"/>
            <p14:sldId id="269"/>
            <p14:sldId id="270"/>
            <p14:sldId id="272"/>
            <p14:sldId id="271"/>
            <p14:sldId id="273"/>
            <p14:sldId id="274"/>
            <p14:sldId id="275"/>
            <p14:sldId id="276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896"/>
    <a:srgbClr val="EB752B"/>
    <a:srgbClr val="F1F1F1"/>
    <a:srgbClr val="C6D4DF"/>
    <a:srgbClr val="F3F0ED"/>
    <a:srgbClr val="E1DAD2"/>
    <a:srgbClr val="FEFEFE"/>
    <a:srgbClr val="C1C9CD"/>
    <a:srgbClr val="7C96A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9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C7CE8-87E4-4A74-83DD-07B9E6E28F29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D5450-A6B7-4FAA-8EF3-C643FF7B57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54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729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342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667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84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802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667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00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4"/>
          <p:cNvSpPr>
            <a:spLocks noGrp="1"/>
          </p:cNvSpPr>
          <p:nvPr>
            <p:ph type="pic" sz="quarter" idx="10"/>
          </p:nvPr>
        </p:nvSpPr>
        <p:spPr>
          <a:xfrm>
            <a:off x="3800475" y="1765300"/>
            <a:ext cx="4886325" cy="365760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ru-RU" sz="2000"/>
            </a:lvl1pPr>
          </a:lstStyle>
          <a:p>
            <a:endParaRPr lang="ru-RU" dirty="0"/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1"/>
          </p:nvPr>
        </p:nvSpPr>
        <p:spPr>
          <a:xfrm>
            <a:off x="469558" y="1765300"/>
            <a:ext cx="2792626" cy="365760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ru-RU" sz="2000"/>
            </a:lvl1pPr>
          </a:lstStyle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442912" y="5736342"/>
            <a:ext cx="2833688" cy="742156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ru-RU" dirty="0"/>
              <a:t>Добавьте подпись здесь или удалите этот текст, чтобы добавить подпись под фото после печати альбомов. </a:t>
            </a:r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3800476" y="5736342"/>
            <a:ext cx="4886325" cy="742156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ru-RU" dirty="0"/>
              <a:t>Добавьте подпись здесь или удалите этот текст, чтобы добавить подпись под фото после печати альбомов. </a:t>
            </a:r>
          </a:p>
        </p:txBody>
      </p:sp>
    </p:spTree>
    <p:extLst>
      <p:ext uri="{BB962C8B-B14F-4D97-AF65-F5344CB8AC3E}">
        <p14:creationId xmlns:p14="http://schemas.microsoft.com/office/powerpoint/2010/main" val="26565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495926" y="3812876"/>
            <a:ext cx="3305174" cy="1672821"/>
          </a:xfrm>
        </p:spPr>
        <p:txBody>
          <a:bodyPr>
            <a:normAutofit/>
          </a:bodyPr>
          <a:lstStyle>
            <a:lvl1pPr latinLnBrk="0">
              <a:defRPr lang="ru-RU" sz="4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4"/>
          <p:cNvSpPr>
            <a:spLocks noGrp="1"/>
          </p:cNvSpPr>
          <p:nvPr>
            <p:ph type="pic" sz="quarter" idx="10"/>
          </p:nvPr>
        </p:nvSpPr>
        <p:spPr>
          <a:xfrm rot="300000">
            <a:off x="6608886" y="833013"/>
            <a:ext cx="2057400" cy="2441448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ru-RU" sz="2000"/>
            </a:lvl1pPr>
          </a:lstStyle>
          <a:p>
            <a:endParaRPr lang="ru-RU" dirty="0"/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1"/>
          </p:nvPr>
        </p:nvSpPr>
        <p:spPr>
          <a:xfrm>
            <a:off x="463379" y="603504"/>
            <a:ext cx="4348791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ru-RU" sz="2000"/>
            </a:lvl1pPr>
          </a:lstStyle>
          <a:p>
            <a:endParaRPr lang="ru-RU" dirty="0"/>
          </a:p>
        </p:txBody>
      </p:sp>
      <p:sp>
        <p:nvSpPr>
          <p:cNvPr id="28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5495925" y="5526882"/>
            <a:ext cx="3305175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ru-RU" dirty="0"/>
              <a:t>Добавьте подпись здесь или удалите этот текст, чтобы добавить подпись под фото после печати альбомов. </a:t>
            </a:r>
          </a:p>
        </p:txBody>
      </p:sp>
      <p:sp>
        <p:nvSpPr>
          <p:cNvPr id="31" name="Рисунок 4"/>
          <p:cNvSpPr>
            <a:spLocks noGrp="1"/>
          </p:cNvSpPr>
          <p:nvPr>
            <p:ph type="pic" sz="quarter" idx="14"/>
          </p:nvPr>
        </p:nvSpPr>
        <p:spPr>
          <a:xfrm rot="21360000">
            <a:off x="5466070" y="1228792"/>
            <a:ext cx="1261872" cy="219456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ru-RU" sz="20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46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рисунка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42900" y="342901"/>
            <a:ext cx="4229100" cy="1257300"/>
          </a:xfrm>
        </p:spPr>
        <p:txBody>
          <a:bodyPr>
            <a:noAutofit/>
          </a:bodyPr>
          <a:lstStyle>
            <a:lvl1pPr latinLnBrk="0">
              <a:defRPr lang="ru-RU" sz="4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1"/>
          </p:nvPr>
        </p:nvSpPr>
        <p:spPr>
          <a:xfrm rot="21300000">
            <a:off x="419476" y="2002771"/>
            <a:ext cx="4320540" cy="39776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ru-RU" sz="2000"/>
            </a:lvl1pPr>
          </a:lstStyle>
          <a:p>
            <a:endParaRPr lang="ru-RU" dirty="0"/>
          </a:p>
        </p:txBody>
      </p:sp>
      <p:sp>
        <p:nvSpPr>
          <p:cNvPr id="28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5043038" y="891732"/>
            <a:ext cx="3305175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ru-RU" dirty="0"/>
              <a:t>Добавьте подпись здесь или удалите этот текст, чтобы добавить подпись под фото после печати альбомов. </a:t>
            </a:r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14"/>
          </p:nvPr>
        </p:nvSpPr>
        <p:spPr>
          <a:xfrm rot="240000">
            <a:off x="4429207" y="2503392"/>
            <a:ext cx="4320540" cy="374904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ru-RU" sz="20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75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рисунка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838252" y="4479087"/>
            <a:ext cx="2962848" cy="1921713"/>
          </a:xfrm>
        </p:spPr>
        <p:txBody>
          <a:bodyPr>
            <a:normAutofit/>
          </a:bodyPr>
          <a:lstStyle>
            <a:lvl1pPr latinLnBrk="0">
              <a:defRPr lang="ru-RU"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1"/>
          </p:nvPr>
        </p:nvSpPr>
        <p:spPr>
          <a:xfrm rot="21300000">
            <a:off x="418954" y="1986831"/>
            <a:ext cx="4594860" cy="397764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ru-RU" sz="2000"/>
            </a:lvl1pPr>
          </a:lstStyle>
          <a:p>
            <a:endParaRPr lang="ru-RU" dirty="0"/>
          </a:p>
        </p:txBody>
      </p:sp>
      <p:sp>
        <p:nvSpPr>
          <p:cNvPr id="28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982980" y="685801"/>
            <a:ext cx="2785505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ru-RU" dirty="0"/>
              <a:t>Добавьте подпись здесь или удалите этот текст, чтобы добавить подпись под фото после печати альбомов. </a:t>
            </a:r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14"/>
          </p:nvPr>
        </p:nvSpPr>
        <p:spPr>
          <a:xfrm>
            <a:off x="4095453" y="699751"/>
            <a:ext cx="2496877" cy="32918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ru-RU" sz="2000"/>
            </a:lvl1pPr>
          </a:lstStyle>
          <a:p>
            <a:endParaRPr lang="ru-RU" dirty="0"/>
          </a:p>
        </p:txBody>
      </p:sp>
      <p:sp>
        <p:nvSpPr>
          <p:cNvPr id="11" name="Рисунок 4"/>
          <p:cNvSpPr>
            <a:spLocks noGrp="1"/>
          </p:cNvSpPr>
          <p:nvPr>
            <p:ph type="pic" sz="quarter" idx="15"/>
          </p:nvPr>
        </p:nvSpPr>
        <p:spPr>
          <a:xfrm>
            <a:off x="7043970" y="699751"/>
            <a:ext cx="1645920" cy="32918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ru-RU" sz="20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1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рисунка 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58724" y="4479087"/>
            <a:ext cx="2743200" cy="1921713"/>
          </a:xfrm>
        </p:spPr>
        <p:txBody>
          <a:bodyPr>
            <a:normAutofit/>
          </a:bodyPr>
          <a:lstStyle>
            <a:lvl1pPr latinLnBrk="0">
              <a:defRPr lang="ru-RU" sz="36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8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4423435" y="685801"/>
            <a:ext cx="3706153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ru-RU" dirty="0"/>
              <a:t>Добавьте подпись здесь или удалите этот текст, чтобы добавить подпись под фото после печати альбомов. </a:t>
            </a:r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14"/>
          </p:nvPr>
        </p:nvSpPr>
        <p:spPr>
          <a:xfrm>
            <a:off x="457200" y="699751"/>
            <a:ext cx="3558746" cy="347472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ru-RU" sz="2000"/>
            </a:lvl1pPr>
          </a:lstStyle>
          <a:p>
            <a:endParaRPr lang="ru-RU" dirty="0"/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15"/>
          </p:nvPr>
        </p:nvSpPr>
        <p:spPr>
          <a:xfrm rot="180000">
            <a:off x="3787190" y="2131947"/>
            <a:ext cx="4937760" cy="4099381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ru-RU" sz="20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962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рисунка 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42900" y="342901"/>
            <a:ext cx="8458200" cy="1257300"/>
          </a:xfrm>
        </p:spPr>
        <p:txBody>
          <a:bodyPr>
            <a:normAutofit/>
          </a:bodyPr>
          <a:lstStyle>
            <a:lvl1pPr latinLnBrk="0">
              <a:defRPr lang="ru-RU" sz="4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4"/>
          <p:cNvSpPr>
            <a:spLocks noGrp="1"/>
          </p:cNvSpPr>
          <p:nvPr>
            <p:ph type="pic" sz="quarter" idx="10"/>
          </p:nvPr>
        </p:nvSpPr>
        <p:spPr>
          <a:xfrm rot="300000">
            <a:off x="1599308" y="2248778"/>
            <a:ext cx="2057400" cy="2441448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ru-RU" sz="2000"/>
            </a:lvl1pPr>
          </a:lstStyle>
          <a:p>
            <a:endParaRPr lang="ru-RU" dirty="0"/>
          </a:p>
        </p:txBody>
      </p:sp>
      <p:sp>
        <p:nvSpPr>
          <p:cNvPr id="7" name="Рисунок 4"/>
          <p:cNvSpPr>
            <a:spLocks noGrp="1"/>
          </p:cNvSpPr>
          <p:nvPr>
            <p:ph type="pic" sz="quarter" idx="11"/>
          </p:nvPr>
        </p:nvSpPr>
        <p:spPr>
          <a:xfrm>
            <a:off x="4133851" y="1761525"/>
            <a:ext cx="4552950" cy="4482757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ru-RU" sz="2000"/>
            </a:lvl1pPr>
          </a:lstStyle>
          <a:p>
            <a:endParaRPr lang="ru-RU" dirty="0"/>
          </a:p>
        </p:txBody>
      </p:sp>
      <p:sp>
        <p:nvSpPr>
          <p:cNvPr id="28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5526882"/>
            <a:ext cx="3305175" cy="943379"/>
          </a:xfrm>
        </p:spPr>
        <p:txBody>
          <a:bodyPr>
            <a:noAutofit/>
          </a:bodyPr>
          <a:lstStyle>
            <a:lvl1pPr marL="0" indent="0" latinLnBrk="0">
              <a:lnSpc>
                <a:spcPct val="120000"/>
              </a:lnSpc>
              <a:spcBef>
                <a:spcPts val="0"/>
              </a:spcBef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 latinLnBrk="0">
              <a:buNone/>
              <a:defRPr lang="ru-RU"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ru-RU" dirty="0"/>
              <a:t>Добавьте подпись здесь или удалите этот текст, чтобы добавить подпись под фото после печати альбомов. </a:t>
            </a:r>
          </a:p>
        </p:txBody>
      </p:sp>
      <p:sp>
        <p:nvSpPr>
          <p:cNvPr id="31" name="Рисунок 4"/>
          <p:cNvSpPr>
            <a:spLocks noGrp="1"/>
          </p:cNvSpPr>
          <p:nvPr>
            <p:ph type="pic" sz="quarter" idx="14"/>
          </p:nvPr>
        </p:nvSpPr>
        <p:spPr>
          <a:xfrm rot="21360000">
            <a:off x="456491" y="2644557"/>
            <a:ext cx="1261872" cy="219456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 latinLnBrk="0">
              <a:buNone/>
              <a:defRPr lang="ru-RU" sz="20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5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57500">
                <a:srgbClr val="FFFFFF"/>
              </a:gs>
              <a:gs pos="0">
                <a:schemeClr val="bg1">
                  <a:alpha val="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2936"/>
            <a:ext cx="2340864" cy="1655064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1170432" y="5202936"/>
            <a:ext cx="1170432" cy="165506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 rot="5400000">
            <a:off x="-304676" y="3245482"/>
            <a:ext cx="2259843" cy="165506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 rot="10800000">
            <a:off x="2340864" y="5202936"/>
            <a:ext cx="2259843" cy="165506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6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57500">
                <a:srgbClr val="FFFFFF"/>
              </a:gs>
              <a:gs pos="0">
                <a:schemeClr val="bg1">
                  <a:alpha val="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5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2936"/>
            <a:ext cx="2340864" cy="1655064"/>
          </a:xfrm>
          <a:prstGeom prst="rect">
            <a:avLst/>
          </a:prstGeom>
        </p:spPr>
      </p:pic>
      <p:sp>
        <p:nvSpPr>
          <p:cNvPr id="14" name="Rectangle 59"/>
          <p:cNvSpPr/>
          <p:nvPr userDrawn="1"/>
        </p:nvSpPr>
        <p:spPr>
          <a:xfrm>
            <a:off x="1170432" y="5202936"/>
            <a:ext cx="1170432" cy="165506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61"/>
          <p:cNvSpPr/>
          <p:nvPr userDrawn="1"/>
        </p:nvSpPr>
        <p:spPr>
          <a:xfrm rot="5400000">
            <a:off x="-304676" y="3245482"/>
            <a:ext cx="2259843" cy="165506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62"/>
          <p:cNvSpPr/>
          <p:nvPr userDrawn="1"/>
        </p:nvSpPr>
        <p:spPr>
          <a:xfrm rot="10800000">
            <a:off x="2340864" y="5202936"/>
            <a:ext cx="2259843" cy="165506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8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26"/>
          <p:cNvSpPr/>
          <p:nvPr/>
        </p:nvSpPr>
        <p:spPr>
          <a:xfrm>
            <a:off x="0" y="4747437"/>
            <a:ext cx="9144000" cy="19532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524001" y="4736757"/>
            <a:ext cx="7523152" cy="17756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ln/>
                <a:solidFill>
                  <a:srgbClr val="3A589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Создание условий в МБДОУ детский сад «Рыбка» для детей с ОВЗ</a:t>
            </a:r>
            <a:endParaRPr lang="en-US" sz="4400" b="1" dirty="0">
              <a:ln/>
              <a:solidFill>
                <a:srgbClr val="3A5896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азвание 11"/>
          <p:cNvSpPr>
            <a:spLocks noGrp="1"/>
          </p:cNvSpPr>
          <p:nvPr>
            <p:ph type="title"/>
          </p:nvPr>
        </p:nvSpPr>
        <p:spPr>
          <a:xfrm>
            <a:off x="603938" y="179684"/>
            <a:ext cx="7886698" cy="113013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Организация специальных  условий для получения образования обучающимися с ОВЗ в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МБДОУ детском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саду «Рыбка»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Рисунок 7" descr="IMG_0189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t="97" b="97"/>
          <a:stretch>
            <a:fillRect/>
          </a:stretch>
        </p:blipFill>
        <p:spPr>
          <a:xfrm>
            <a:off x="4583070" y="2133882"/>
            <a:ext cx="4140800" cy="3099546"/>
          </a:xfrm>
          <a:ln>
            <a:solidFill>
              <a:srgbClr val="0070C0"/>
            </a:solidFill>
          </a:ln>
        </p:spPr>
      </p:pic>
      <p:pic>
        <p:nvPicPr>
          <p:cNvPr id="7" name="Рисунок 6" descr="IMG_0181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rcRect l="21370" r="21370"/>
          <a:stretch>
            <a:fillRect/>
          </a:stretch>
        </p:blipFill>
        <p:spPr>
          <a:xfrm>
            <a:off x="502510" y="1732349"/>
            <a:ext cx="3756452" cy="2880840"/>
          </a:xfrm>
          <a:ln>
            <a:solidFill>
              <a:schemeClr val="accent6"/>
            </a:solidFill>
          </a:ln>
        </p:spPr>
      </p:pic>
      <p:sp>
        <p:nvSpPr>
          <p:cNvPr id="16" name="Текст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Обеспечение доступа в здание детского сада  детей с ОВЗ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t="16632" b="25758"/>
          <a:stretch>
            <a:fillRect/>
          </a:stretch>
        </p:blipFill>
        <p:spPr bwMode="auto">
          <a:xfrm>
            <a:off x="428368" y="1713470"/>
            <a:ext cx="3863546" cy="293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2950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0165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tretch>
            <a:fillRect/>
          </a:stretch>
        </p:blipFill>
        <p:spPr>
          <a:xfrm rot="20970488">
            <a:off x="555906" y="946654"/>
            <a:ext cx="2099730" cy="2273431"/>
          </a:xfrm>
        </p:spPr>
      </p:pic>
      <p:pic>
        <p:nvPicPr>
          <p:cNvPr id="10" name="Рисунок 9" descr="IMG_0165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tretch>
            <a:fillRect/>
          </a:stretch>
        </p:blipFill>
        <p:spPr>
          <a:xfrm rot="16200000">
            <a:off x="4411964" y="1122555"/>
            <a:ext cx="4349750" cy="3262312"/>
          </a:xfrm>
        </p:spPr>
      </p:pic>
      <p:pic>
        <p:nvPicPr>
          <p:cNvPr id="9" name="Рисунок 8" descr="IMG_0179.JPG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/>
          <a:stretch>
            <a:fillRect/>
          </a:stretch>
        </p:blipFill>
        <p:spPr>
          <a:xfrm rot="17051631">
            <a:off x="2537048" y="2620732"/>
            <a:ext cx="1990725" cy="1493043"/>
          </a:xfrm>
          <a:ln>
            <a:solidFill>
              <a:schemeClr val="accent6"/>
            </a:solidFill>
          </a:ln>
        </p:spPr>
      </p:pic>
      <p:sp>
        <p:nvSpPr>
          <p:cNvPr id="6" name="Текст 15"/>
          <p:cNvSpPr>
            <a:spLocks noGrp="1"/>
          </p:cNvSpPr>
          <p:nvPr>
            <p:ph type="body" sz="quarter" idx="13"/>
          </p:nvPr>
        </p:nvSpPr>
        <p:spPr>
          <a:xfrm>
            <a:off x="2603158" y="5222790"/>
            <a:ext cx="6083644" cy="634314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Визуальные, акустические и тактильные средства</a:t>
            </a: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5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0162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9268" r="9268"/>
          <a:stretch>
            <a:fillRect/>
          </a:stretch>
        </p:blipFill>
        <p:spPr>
          <a:xfrm rot="21300000">
            <a:off x="165100" y="1376363"/>
            <a:ext cx="4321175" cy="3978275"/>
          </a:xfrm>
        </p:spPr>
      </p:pic>
      <p:pic>
        <p:nvPicPr>
          <p:cNvPr id="7" name="Рисунок 6" descr="IMG_0213.JPG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/>
          <a:srcRect l="6766" r="6766"/>
          <a:stretch>
            <a:fillRect/>
          </a:stretch>
        </p:blipFill>
        <p:spPr>
          <a:xfrm rot="240000">
            <a:off x="4697413" y="2281238"/>
            <a:ext cx="4321175" cy="3748087"/>
          </a:xfrm>
        </p:spPr>
      </p:pic>
      <p:sp>
        <p:nvSpPr>
          <p:cNvPr id="8" name="Название 9"/>
          <p:cNvSpPr txBox="1">
            <a:spLocks/>
          </p:cNvSpPr>
          <p:nvPr/>
        </p:nvSpPr>
        <p:spPr>
          <a:xfrm>
            <a:off x="955589" y="326425"/>
            <a:ext cx="7224584" cy="5303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Группа «Снежинка» – специализированная группа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для детей с ОВЗ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5015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0161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6694" r="6694"/>
          <a:stretch>
            <a:fillRect/>
          </a:stretch>
        </p:blipFill>
        <p:spPr>
          <a:xfrm rot="21300000">
            <a:off x="1170074" y="660315"/>
            <a:ext cx="4594225" cy="3978275"/>
          </a:xfrm>
        </p:spPr>
      </p:pic>
      <p:pic>
        <p:nvPicPr>
          <p:cNvPr id="9" name="Рисунок 8" descr="IMG_0165.JPG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/>
          <a:srcRect l="16791" t="1613" r="29983"/>
          <a:stretch>
            <a:fillRect/>
          </a:stretch>
        </p:blipFill>
        <p:spPr>
          <a:xfrm>
            <a:off x="5642921" y="2841868"/>
            <a:ext cx="2281880" cy="3163516"/>
          </a:xfrm>
        </p:spPr>
      </p:pic>
    </p:spTree>
    <p:extLst>
      <p:ext uri="{BB962C8B-B14F-4D97-AF65-F5344CB8AC3E}">
        <p14:creationId xmlns:p14="http://schemas.microsoft.com/office/powerpoint/2010/main" val="178814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0198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l="11592" r="11592"/>
          <a:stretch>
            <a:fillRect/>
          </a:stretch>
        </p:blipFill>
        <p:spPr/>
      </p:pic>
      <p:pic>
        <p:nvPicPr>
          <p:cNvPr id="7" name="Рисунок 6" descr="IMG_0199.JPG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rcRect l="4832" r="4832"/>
          <a:stretch>
            <a:fillRect/>
          </a:stretch>
        </p:blipFill>
        <p:spPr>
          <a:xfrm rot="180000">
            <a:off x="3803665" y="1596487"/>
            <a:ext cx="4937760" cy="4099381"/>
          </a:xfrm>
        </p:spPr>
      </p:pic>
      <p:sp>
        <p:nvSpPr>
          <p:cNvPr id="8" name="Название 9"/>
          <p:cNvSpPr txBox="1">
            <a:spLocks/>
          </p:cNvSpPr>
          <p:nvPr/>
        </p:nvSpPr>
        <p:spPr>
          <a:xfrm>
            <a:off x="4626576" y="342901"/>
            <a:ext cx="4229100" cy="5303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Залы для занятий с детьми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3"/>
          </p:nvPr>
        </p:nvSpPr>
        <p:spPr>
          <a:xfrm>
            <a:off x="362465" y="4477118"/>
            <a:ext cx="2792626" cy="704482"/>
          </a:xfr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 smtClean="0">
                <a:solidFill>
                  <a:schemeClr val="accent6"/>
                </a:solidFill>
              </a:rPr>
              <a:t>Зал для физкультурных занятий </a:t>
            </a:r>
            <a:endParaRPr lang="ru-RU" sz="1800" b="1" dirty="0">
              <a:solidFill>
                <a:schemeClr val="accent6"/>
              </a:solidFill>
            </a:endParaRPr>
          </a:p>
        </p:txBody>
      </p:sp>
      <p:sp>
        <p:nvSpPr>
          <p:cNvPr id="12" name="Текст 11"/>
          <p:cNvSpPr txBox="1">
            <a:spLocks/>
          </p:cNvSpPr>
          <p:nvPr/>
        </p:nvSpPr>
        <p:spPr>
          <a:xfrm>
            <a:off x="4015946" y="5906382"/>
            <a:ext cx="2792626" cy="704482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Зал для музыкальных занятий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96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азвание 9"/>
          <p:cNvSpPr>
            <a:spLocks noGrp="1"/>
          </p:cNvSpPr>
          <p:nvPr>
            <p:ph type="title"/>
          </p:nvPr>
        </p:nvSpPr>
        <p:spPr>
          <a:xfrm>
            <a:off x="4626576" y="342901"/>
            <a:ext cx="4229100" cy="530310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Кабинеты специалистов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Рисунок 5" descr="IMG_0162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11543" r="20137"/>
          <a:stretch>
            <a:fillRect/>
          </a:stretch>
        </p:blipFill>
        <p:spPr>
          <a:xfrm rot="21300000">
            <a:off x="637455" y="1139095"/>
            <a:ext cx="3498265" cy="3840373"/>
          </a:xfrm>
        </p:spPr>
      </p:pic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1861752" y="5918739"/>
            <a:ext cx="2792626" cy="704482"/>
          </a:xfr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 smtClean="0">
                <a:solidFill>
                  <a:schemeClr val="accent6"/>
                </a:solidFill>
              </a:rPr>
              <a:t>Кабинет психолога </a:t>
            </a:r>
          </a:p>
          <a:p>
            <a:pPr algn="ctr"/>
            <a:r>
              <a:rPr lang="ru-RU" sz="1800" b="1" dirty="0" smtClean="0">
                <a:solidFill>
                  <a:schemeClr val="accent6"/>
                </a:solidFill>
              </a:rPr>
              <a:t>и учителя-дефектолога</a:t>
            </a:r>
            <a:endParaRPr lang="ru-RU" sz="1800" b="1" dirty="0">
              <a:solidFill>
                <a:schemeClr val="accent6"/>
              </a:solidFill>
            </a:endParaRPr>
          </a:p>
        </p:txBody>
      </p:sp>
      <p:pic>
        <p:nvPicPr>
          <p:cNvPr id="7" name="Рисунок 6" descr="IMG_0213.JPG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/>
          <a:stretch>
            <a:fillRect/>
          </a:stretch>
        </p:blipFill>
        <p:spPr>
          <a:xfrm rot="240000">
            <a:off x="3708779" y="1900915"/>
            <a:ext cx="4978083" cy="3733562"/>
          </a:xfrm>
        </p:spPr>
      </p:pic>
      <p:sp>
        <p:nvSpPr>
          <p:cNvPr id="8" name="Текст 11"/>
          <p:cNvSpPr txBox="1">
            <a:spLocks/>
          </p:cNvSpPr>
          <p:nvPr/>
        </p:nvSpPr>
        <p:spPr>
          <a:xfrm>
            <a:off x="4963297" y="6017593"/>
            <a:ext cx="2792626" cy="704482"/>
          </a:xfrm>
          <a:prstGeom prst="rect">
            <a:avLst/>
          </a:prstGeom>
          <a:noFill/>
          <a:ln w="38100" cap="flat" cmpd="sng" algn="ctr">
            <a:noFill/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Кабинет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учителя-логопеда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15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0218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18380" r="18380"/>
          <a:stretch>
            <a:fillRect/>
          </a:stretch>
        </p:blipFill>
        <p:spPr>
          <a:xfrm rot="300000">
            <a:off x="1599901" y="2235208"/>
            <a:ext cx="1745998" cy="2441448"/>
          </a:xfrm>
        </p:spPr>
      </p:pic>
      <p:pic>
        <p:nvPicPr>
          <p:cNvPr id="7" name="Рисунок 6" descr="IMG_0203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/>
          <a:stretch>
            <a:fillRect/>
          </a:stretch>
        </p:blipFill>
        <p:spPr>
          <a:xfrm>
            <a:off x="3987113" y="2141838"/>
            <a:ext cx="4531435" cy="3398576"/>
          </a:xfrm>
        </p:spPr>
      </p:pic>
      <p:pic>
        <p:nvPicPr>
          <p:cNvPr id="9" name="Рисунок 8" descr="IMG_0214.JPG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/>
          <a:stretch>
            <a:fillRect/>
          </a:stretch>
        </p:blipFill>
        <p:spPr>
          <a:xfrm rot="21360000">
            <a:off x="351540" y="2827360"/>
            <a:ext cx="1501955" cy="1712399"/>
          </a:xfrm>
        </p:spPr>
      </p:pic>
      <p:sp>
        <p:nvSpPr>
          <p:cNvPr id="5" name="Название 9"/>
          <p:cNvSpPr>
            <a:spLocks noGrp="1"/>
          </p:cNvSpPr>
          <p:nvPr>
            <p:ph type="title"/>
          </p:nvPr>
        </p:nvSpPr>
        <p:spPr>
          <a:xfrm>
            <a:off x="3748216" y="342901"/>
            <a:ext cx="5107460" cy="53031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Интерактивное оборудование в группе для детей с ОВЗ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3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0201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6677" r="6677"/>
          <a:stretch>
            <a:fillRect/>
          </a:stretch>
        </p:blipFill>
        <p:spPr>
          <a:xfrm rot="21300000">
            <a:off x="484856" y="1467847"/>
            <a:ext cx="4594860" cy="3977640"/>
          </a:xfrm>
        </p:spPr>
      </p:pic>
      <p:pic>
        <p:nvPicPr>
          <p:cNvPr id="8" name="Рисунок 7" descr="IMG_0203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l="21545" r="21545"/>
          <a:stretch>
            <a:fillRect/>
          </a:stretch>
        </p:blipFill>
        <p:spPr/>
      </p:pic>
      <p:pic>
        <p:nvPicPr>
          <p:cNvPr id="9" name="Рисунок 8" descr="IMG_0196.JPG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rcRect l="31241" r="31241"/>
          <a:stretch>
            <a:fillRect/>
          </a:stretch>
        </p:blipFill>
        <p:spPr/>
      </p:pic>
      <p:sp>
        <p:nvSpPr>
          <p:cNvPr id="5" name="Название 9"/>
          <p:cNvSpPr>
            <a:spLocks noGrp="1"/>
          </p:cNvSpPr>
          <p:nvPr>
            <p:ph type="title"/>
          </p:nvPr>
        </p:nvSpPr>
        <p:spPr>
          <a:xfrm>
            <a:off x="4272349" y="5598642"/>
            <a:ext cx="4229100" cy="53031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Прогулочные веранды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0194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18380" r="18380"/>
          <a:stretch>
            <a:fillRect/>
          </a:stretch>
        </p:blipFill>
        <p:spPr>
          <a:xfrm rot="16500000">
            <a:off x="1036332" y="2252639"/>
            <a:ext cx="3182675" cy="2441448"/>
          </a:xfrm>
        </p:spPr>
      </p:pic>
      <p:pic>
        <p:nvPicPr>
          <p:cNvPr id="7" name="Рисунок 6" descr="IMG_0192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11902" r="11902"/>
          <a:stretch>
            <a:fillRect/>
          </a:stretch>
        </p:blipFill>
        <p:spPr/>
      </p:pic>
      <p:pic>
        <p:nvPicPr>
          <p:cNvPr id="11" name="Рисунок 10" descr="IMG_0195.JPG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/>
          <a:srcRect l="28455" r="28455"/>
          <a:stretch>
            <a:fillRect/>
          </a:stretch>
        </p:blipFill>
        <p:spPr/>
      </p:pic>
      <p:sp>
        <p:nvSpPr>
          <p:cNvPr id="5" name="Название 9"/>
          <p:cNvSpPr>
            <a:spLocks noGrp="1"/>
          </p:cNvSpPr>
          <p:nvPr>
            <p:ph type="title"/>
          </p:nvPr>
        </p:nvSpPr>
        <p:spPr>
          <a:xfrm>
            <a:off x="4626576" y="342901"/>
            <a:ext cx="4229100" cy="53031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Тактильные средства обучения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0206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tretch>
            <a:fillRect/>
          </a:stretch>
        </p:blipFill>
        <p:spPr>
          <a:xfrm rot="21300000">
            <a:off x="394241" y="1585313"/>
            <a:ext cx="4594860" cy="3446145"/>
          </a:xfrm>
        </p:spPr>
      </p:pic>
      <p:pic>
        <p:nvPicPr>
          <p:cNvPr id="8" name="Рисунок 7" descr="IMG_0206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l="10652" r="10652"/>
          <a:stretch>
            <a:fillRect/>
          </a:stretch>
        </p:blipFill>
        <p:spPr/>
      </p:pic>
      <p:pic>
        <p:nvPicPr>
          <p:cNvPr id="9" name="Рисунок 8" descr="IMG_0204.JPG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tretch>
            <a:fillRect/>
          </a:stretch>
        </p:blipFill>
        <p:spPr>
          <a:xfrm>
            <a:off x="7043970" y="650789"/>
            <a:ext cx="1645920" cy="341870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ЛИТЕРАТУРА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2" name="Group 7"/>
          <p:cNvGrpSpPr>
            <a:grpSpLocks/>
          </p:cNvGrpSpPr>
          <p:nvPr/>
        </p:nvGrpSpPr>
        <p:grpSpPr bwMode="auto">
          <a:xfrm>
            <a:off x="2102754" y="3769035"/>
            <a:ext cx="6642100" cy="1392797"/>
            <a:chOff x="1248" y="2030"/>
            <a:chExt cx="4184" cy="722"/>
          </a:xfrm>
        </p:grpSpPr>
        <p:sp>
          <p:nvSpPr>
            <p:cNvPr id="43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5" name="Text Box 10"/>
            <p:cNvSpPr txBox="1">
              <a:spLocks noChangeArrowheads="1"/>
            </p:cNvSpPr>
            <p:nvPr/>
          </p:nvSpPr>
          <p:spPr bwMode="gray">
            <a:xfrm>
              <a:off x="1757" y="2034"/>
              <a:ext cx="3675" cy="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solidFill>
                    <a:schemeClr val="accent5">
                      <a:lumMod val="75000"/>
                    </a:schemeClr>
                  </a:solidFill>
                </a:rPr>
                <a:t>Письмо Минобразования РФ от 14 декабря 2000 года </a:t>
              </a:r>
              <a:endParaRPr lang="ru-RU" sz="1050" dirty="0" smtClean="0"/>
            </a:p>
            <a:p>
              <a:r>
                <a:rPr lang="ru-RU" dirty="0" smtClean="0">
                  <a:solidFill>
                    <a:schemeClr val="accent5">
                      <a:lumMod val="75000"/>
                    </a:schemeClr>
                  </a:solidFill>
                </a:rPr>
                <a:t>«Об организации работы логопедического пункта общеобразовательного учреждения»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6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</a:rPr>
                <a:t>4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12"/>
          <p:cNvGrpSpPr>
            <a:grpSpLocks/>
          </p:cNvGrpSpPr>
          <p:nvPr/>
        </p:nvGrpSpPr>
        <p:grpSpPr bwMode="auto">
          <a:xfrm>
            <a:off x="2094516" y="1596415"/>
            <a:ext cx="5411788" cy="555625"/>
            <a:chOff x="1248" y="2640"/>
            <a:chExt cx="3409" cy="350"/>
          </a:xfrm>
        </p:grpSpPr>
        <p:sp>
          <p:nvSpPr>
            <p:cNvPr id="48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0" name="Text Box 15"/>
            <p:cNvSpPr txBox="1">
              <a:spLocks noChangeArrowheads="1"/>
            </p:cNvSpPr>
            <p:nvPr/>
          </p:nvSpPr>
          <p:spPr bwMode="gray">
            <a:xfrm>
              <a:off x="1770" y="2645"/>
              <a:ext cx="288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chemeClr val="accent5">
                      <a:lumMod val="75000"/>
                    </a:schemeClr>
                  </a:solidFill>
                </a:rPr>
                <a:t>Закон РФ «Об образовании в РФ»</a:t>
              </a:r>
              <a:endParaRPr lang="en-US" sz="2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1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52" name="Group 17"/>
          <p:cNvGrpSpPr>
            <a:grpSpLocks/>
          </p:cNvGrpSpPr>
          <p:nvPr/>
        </p:nvGrpSpPr>
        <p:grpSpPr bwMode="auto">
          <a:xfrm>
            <a:off x="2136460" y="2179682"/>
            <a:ext cx="6651125" cy="1463986"/>
            <a:chOff x="1248" y="3230"/>
            <a:chExt cx="7802" cy="872"/>
          </a:xfrm>
        </p:grpSpPr>
        <p:sp>
          <p:nvSpPr>
            <p:cNvPr id="53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Text Box 20"/>
            <p:cNvSpPr txBox="1">
              <a:spLocks noChangeArrowheads="1"/>
            </p:cNvSpPr>
            <p:nvPr/>
          </p:nvSpPr>
          <p:spPr bwMode="gray">
            <a:xfrm>
              <a:off x="1733" y="3240"/>
              <a:ext cx="7317" cy="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chemeClr val="accent5">
                      <a:lumMod val="75000"/>
                    </a:schemeClr>
                  </a:solidFill>
                </a:rPr>
                <a:t>Приказ </a:t>
              </a:r>
              <a:r>
                <a:rPr lang="ru-RU" sz="2400" dirty="0" err="1" smtClean="0">
                  <a:solidFill>
                    <a:schemeClr val="accent5">
                      <a:lumMod val="75000"/>
                    </a:schemeClr>
                  </a:solidFill>
                </a:rPr>
                <a:t>Минобрнауки</a:t>
              </a:r>
              <a:r>
                <a:rPr lang="ru-RU" sz="2400" dirty="0" smtClean="0">
                  <a:solidFill>
                    <a:schemeClr val="accent5">
                      <a:lumMod val="75000"/>
                    </a:schemeClr>
                  </a:solidFill>
                </a:rPr>
                <a:t> от 31.07.2020 г. № 373</a:t>
              </a:r>
            </a:p>
            <a:p>
              <a:r>
                <a:rPr lang="ru-RU" sz="1600" dirty="0" smtClean="0">
                  <a:solidFill>
                    <a:schemeClr val="accent5">
                      <a:lumMod val="75000"/>
                    </a:schemeClr>
                  </a:solidFill>
                </a:rPr>
                <a:t>Об утверждении Порядка организации и осуществления </a:t>
              </a:r>
            </a:p>
            <a:p>
              <a:r>
                <a:rPr lang="ru-RU" sz="1600" dirty="0" smtClean="0">
                  <a:solidFill>
                    <a:schemeClr val="accent5">
                      <a:lumMod val="75000"/>
                    </a:schemeClr>
                  </a:solidFill>
                </a:rPr>
                <a:t>образовательной деятельности по основным общеобразовательным</a:t>
              </a:r>
            </a:p>
            <a:p>
              <a:r>
                <a:rPr lang="ru-RU" sz="1600" dirty="0" smtClean="0">
                  <a:solidFill>
                    <a:schemeClr val="accent5">
                      <a:lumMod val="75000"/>
                    </a:schemeClr>
                  </a:solidFill>
                </a:rPr>
                <a:t>Программам – образовательным программам </a:t>
              </a:r>
            </a:p>
            <a:p>
              <a:r>
                <a:rPr lang="ru-RU" sz="1600" dirty="0" smtClean="0">
                  <a:solidFill>
                    <a:schemeClr val="accent5">
                      <a:lumMod val="75000"/>
                    </a:schemeClr>
                  </a:solidFill>
                </a:rPr>
                <a:t>дошкольного образования»</a:t>
              </a:r>
            </a:p>
          </p:txBody>
        </p:sp>
        <p:sp>
          <p:nvSpPr>
            <p:cNvPr id="56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9" name="Group 7"/>
          <p:cNvGrpSpPr>
            <a:grpSpLocks/>
          </p:cNvGrpSpPr>
          <p:nvPr/>
        </p:nvGrpSpPr>
        <p:grpSpPr bwMode="auto">
          <a:xfrm>
            <a:off x="2065684" y="910616"/>
            <a:ext cx="6642100" cy="555625"/>
            <a:chOff x="1248" y="2030"/>
            <a:chExt cx="4184" cy="350"/>
          </a:xfrm>
        </p:grpSpPr>
        <p:sp>
          <p:nvSpPr>
            <p:cNvPr id="3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gray">
            <a:xfrm>
              <a:off x="1757" y="2034"/>
              <a:ext cx="367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solidFill>
                    <a:schemeClr val="accent5">
                      <a:lumMod val="75000"/>
                    </a:schemeClr>
                  </a:solidFill>
                </a:rPr>
                <a:t>Конституция Российской Федерации.</a:t>
              </a:r>
              <a:endParaRPr lang="en-US" sz="24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4" name="Group 7"/>
          <p:cNvGrpSpPr>
            <a:grpSpLocks/>
          </p:cNvGrpSpPr>
          <p:nvPr/>
        </p:nvGrpSpPr>
        <p:grpSpPr bwMode="auto">
          <a:xfrm>
            <a:off x="2135705" y="5116033"/>
            <a:ext cx="6642100" cy="1084263"/>
            <a:chOff x="1248" y="2030"/>
            <a:chExt cx="4184" cy="683"/>
          </a:xfrm>
        </p:grpSpPr>
        <p:sp>
          <p:nvSpPr>
            <p:cNvPr id="35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2" name="Text Box 10"/>
            <p:cNvSpPr txBox="1">
              <a:spLocks noChangeArrowheads="1"/>
            </p:cNvSpPr>
            <p:nvPr/>
          </p:nvSpPr>
          <p:spPr bwMode="gray">
            <a:xfrm>
              <a:off x="1757" y="2034"/>
              <a:ext cx="3675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sz="2400" dirty="0" smtClean="0">
                  <a:solidFill>
                    <a:schemeClr val="accent1">
                      <a:lumMod val="75000"/>
                    </a:schemeClr>
                  </a:solidFill>
                </a:rPr>
                <a:t>Положение о </a:t>
              </a:r>
              <a:r>
                <a:rPr lang="ru-RU" sz="2400" dirty="0" smtClean="0">
                  <a:solidFill>
                    <a:schemeClr val="accent1">
                      <a:lumMod val="75000"/>
                    </a:schemeClr>
                  </a:solidFill>
                </a:rPr>
                <a:t>логопедическом пункте</a:t>
              </a:r>
              <a:endParaRPr lang="ru-RU" sz="2400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lvl="0"/>
              <a:r>
                <a:rPr lang="ru-RU" sz="24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</a:rPr>
                <a:t>в </a:t>
              </a:r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</a:rPr>
                <a:t>МБДОУ детском саду «Рыбка» (приказ МБДОУ детский сад «Рыбка» от 22.10.2020 г. №146-ОД</a:t>
              </a:r>
              <a:endParaRPr lang="ru-RU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</a:rPr>
                <a:t>5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2410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_0204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/>
          <a:srcRect l="9251" r="9251"/>
          <a:stretch>
            <a:fillRect/>
          </a:stretch>
        </p:blipFill>
        <p:spPr>
          <a:xfrm rot="21300000">
            <a:off x="435951" y="651765"/>
            <a:ext cx="4320540" cy="3977640"/>
          </a:xfrm>
        </p:spPr>
      </p:pic>
      <p:pic>
        <p:nvPicPr>
          <p:cNvPr id="7" name="Рисунок 6" descr="IMG_0205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l="6784" r="6784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9"/>
          <p:cNvSpPr>
            <a:spLocks noGrp="1"/>
          </p:cNvSpPr>
          <p:nvPr>
            <p:ph type="body" idx="1"/>
          </p:nvPr>
        </p:nvSpPr>
        <p:spPr>
          <a:xfrm>
            <a:off x="712219" y="304800"/>
            <a:ext cx="7921034" cy="5939481"/>
          </a:xfrm>
        </p:spPr>
        <p:txBody>
          <a:bodyPr>
            <a:noAutofit/>
          </a:bodyPr>
          <a:lstStyle/>
          <a:p>
            <a:pPr marL="342900" lvl="0" indent="-342900" algn="just"/>
            <a:r>
              <a:rPr lang="ru-RU" sz="2800" b="0" dirty="0" smtClean="0">
                <a:solidFill>
                  <a:schemeClr val="accent5">
                    <a:lumMod val="75000"/>
                  </a:schemeClr>
                </a:solidFill>
              </a:rPr>
              <a:t>Мир «особого» ребёнка интересен и пуглив. </a:t>
            </a:r>
          </a:p>
          <a:p>
            <a:pPr marL="342900" lvl="0" indent="-342900" algn="just"/>
            <a:r>
              <a:rPr lang="ru-RU" sz="2800" b="0" dirty="0" smtClean="0">
                <a:solidFill>
                  <a:schemeClr val="accent5">
                    <a:lumMod val="75000"/>
                  </a:schemeClr>
                </a:solidFill>
              </a:rPr>
              <a:t>Мир «особого» ребёнка безобразен и красив.</a:t>
            </a:r>
          </a:p>
          <a:p>
            <a:pPr marL="342900" lvl="0" indent="-342900" algn="just"/>
            <a:r>
              <a:rPr lang="ru-RU" sz="2800" b="0" dirty="0" smtClean="0">
                <a:solidFill>
                  <a:schemeClr val="accent5">
                    <a:lumMod val="75000"/>
                  </a:schemeClr>
                </a:solidFill>
              </a:rPr>
              <a:t>Неуклюж</a:t>
            </a:r>
            <a:r>
              <a:rPr lang="ru-RU" sz="2800" b="0" dirty="0" smtClean="0">
                <a:solidFill>
                  <a:schemeClr val="accent5">
                    <a:lumMod val="75000"/>
                  </a:schemeClr>
                </a:solidFill>
              </a:rPr>
              <a:t>, порою странен, добродушен и открыт.</a:t>
            </a:r>
          </a:p>
          <a:p>
            <a:pPr marL="342900" lvl="0" indent="-342900" algn="just"/>
            <a:r>
              <a:rPr lang="ru-RU" sz="2800" b="0" dirty="0" smtClean="0">
                <a:solidFill>
                  <a:schemeClr val="accent5">
                    <a:lumMod val="75000"/>
                  </a:schemeClr>
                </a:solidFill>
              </a:rPr>
              <a:t>Мир «особого» ребёнка. Иногда он нас страшит.</a:t>
            </a:r>
          </a:p>
          <a:p>
            <a:pPr marL="342900" lvl="0" indent="-342900" algn="just"/>
            <a:r>
              <a:rPr lang="ru-RU" sz="2800" b="0" dirty="0" smtClean="0">
                <a:solidFill>
                  <a:schemeClr val="accent5">
                    <a:lumMod val="75000"/>
                  </a:schemeClr>
                </a:solidFill>
              </a:rPr>
              <a:t>Почему он агрессивен? </a:t>
            </a:r>
          </a:p>
          <a:p>
            <a:pPr marL="342900" lvl="0" indent="-342900" algn="just"/>
            <a:r>
              <a:rPr lang="ru-RU" sz="2800" b="0" dirty="0" smtClean="0">
                <a:solidFill>
                  <a:schemeClr val="accent5">
                    <a:lumMod val="75000"/>
                  </a:schemeClr>
                </a:solidFill>
              </a:rPr>
              <a:t>Почему он так закрыт? </a:t>
            </a:r>
          </a:p>
          <a:p>
            <a:pPr marL="342900" lvl="0" indent="-342900" algn="just"/>
            <a:r>
              <a:rPr lang="ru-RU" sz="2800" b="0" dirty="0" smtClean="0">
                <a:solidFill>
                  <a:schemeClr val="accent5">
                    <a:lumMod val="75000"/>
                  </a:schemeClr>
                </a:solidFill>
              </a:rPr>
              <a:t>Почему он так испуган? </a:t>
            </a:r>
          </a:p>
          <a:p>
            <a:pPr marL="342900" lvl="0" indent="-342900" algn="just"/>
            <a:r>
              <a:rPr lang="ru-RU" sz="2800" b="0" dirty="0" smtClean="0">
                <a:solidFill>
                  <a:schemeClr val="accent5">
                    <a:lumMod val="75000"/>
                  </a:schemeClr>
                </a:solidFill>
              </a:rPr>
              <a:t>Почему не говорит? </a:t>
            </a:r>
          </a:p>
          <a:p>
            <a:pPr marL="342900" lvl="0" indent="-342900" algn="just"/>
            <a:r>
              <a:rPr lang="ru-RU" sz="2800" b="0" dirty="0" smtClean="0">
                <a:solidFill>
                  <a:schemeClr val="accent5">
                    <a:lumMod val="75000"/>
                  </a:schemeClr>
                </a:solidFill>
              </a:rPr>
              <a:t>Мир «особого» ребёнка –он закрыт от глаз чужих. Мир «особого» ребёнка -допускает лишь своих!</a:t>
            </a:r>
          </a:p>
          <a:p>
            <a:pPr marL="342900" lvl="0" indent="-342900" algn="just"/>
            <a:r>
              <a:rPr lang="ru-RU" sz="1800" b="0" dirty="0" smtClean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57398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Конкретизация определений</a:t>
            </a:r>
            <a:endParaRPr lang="ru-RU" sz="28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802837" y="930875"/>
            <a:ext cx="7921034" cy="362465"/>
          </a:xfrm>
        </p:spPr>
        <p:txBody>
          <a:bodyPr>
            <a:noAutofit/>
          </a:bodyPr>
          <a:lstStyle/>
          <a:p>
            <a:pPr algn="ctr"/>
            <a:endParaRPr lang="ru-RU" sz="1800" b="0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1800" b="0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1800" b="0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1800" b="0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1800" b="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Закон РФ «Об образовании в РФ»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29842" y="1408670"/>
            <a:ext cx="3868340" cy="4780993"/>
          </a:xfr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b="1" dirty="0" smtClean="0"/>
              <a:t>Обучающийся с ограниченными возможностями здоровья (ОВЗ) – </a:t>
            </a:r>
            <a:r>
              <a:rPr lang="ru-RU" i="1" dirty="0" smtClean="0"/>
              <a:t>физическое лицо, имеющее недостатки в физическом и (или) психологическом развитии, подтвержденные </a:t>
            </a:r>
            <a:r>
              <a:rPr lang="ru-RU" i="1" dirty="0" err="1" smtClean="0"/>
              <a:t>психолого-медико-педагогической</a:t>
            </a:r>
            <a:r>
              <a:rPr lang="ru-RU" i="1" dirty="0" smtClean="0"/>
              <a:t> комиссией и препятствующие получению образования без создания специальных условий.</a:t>
            </a:r>
            <a:endParaRPr lang="ru-RU" dirty="0" smtClean="0"/>
          </a:p>
          <a:p>
            <a:r>
              <a:rPr lang="ru-RU" dirty="0" smtClean="0"/>
              <a:t>Введен статус, подтверждающийся </a:t>
            </a:r>
            <a:r>
              <a:rPr lang="ru-RU" dirty="0" err="1" smtClean="0"/>
              <a:t>психолого-медико-педагогическими</a:t>
            </a:r>
            <a:r>
              <a:rPr lang="ru-RU" dirty="0" smtClean="0"/>
              <a:t> комиссиями (ПМПК) и требующий создания специальных условий получения образования.</a:t>
            </a:r>
          </a:p>
          <a:p>
            <a:r>
              <a:rPr lang="ru-RU" b="1" dirty="0" smtClean="0"/>
              <a:t>Инклюзивное образование</a:t>
            </a:r>
            <a:r>
              <a:rPr lang="ru-RU" i="1" dirty="0" smtClean="0"/>
              <a:t> — 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</a:t>
            </a:r>
            <a:r>
              <a:rPr lang="ru-RU" dirty="0" smtClean="0"/>
              <a:t>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29151" y="1392196"/>
            <a:ext cx="3887391" cy="4797468"/>
          </a:xfrm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В законе содержится </a:t>
            </a:r>
            <a:r>
              <a:rPr lang="ru-RU" b="1" dirty="0" smtClean="0"/>
              <a:t>гарантия государства</a:t>
            </a:r>
            <a:r>
              <a:rPr lang="ru-RU" dirty="0" smtClean="0"/>
              <a:t> по обеспечению образования любого ребенка, в т. ч. имеющего особые образовательные потребности.</a:t>
            </a:r>
          </a:p>
          <a:p>
            <a:r>
              <a:rPr lang="ru-RU" b="1" dirty="0" smtClean="0"/>
              <a:t>Адаптированная образовательная программа</a:t>
            </a:r>
            <a:r>
              <a:rPr lang="ru-RU" dirty="0" smtClean="0"/>
              <a:t> – </a:t>
            </a:r>
            <a:r>
              <a:rPr lang="ru-RU" i="1" dirty="0" smtClean="0"/>
              <a:t>образовательная программа, адаптированная для обучения лиц с ограниченными возможностями здоровья с учетом особенностей их психофизического развития, индивидуальных возможностей и при необходимости </a:t>
            </a:r>
            <a:r>
              <a:rPr lang="ru-RU" i="1" u="sng" dirty="0" smtClean="0"/>
              <a:t>обеспечивающая коррекцию нарушений развития и социальную адаптацию</a:t>
            </a:r>
            <a:r>
              <a:rPr lang="ru-RU" i="1" dirty="0" smtClean="0"/>
              <a:t> указанных лиц.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Организация получения образования обучающимися с ограниченными возможностями здоровья </a:t>
            </a:r>
            <a:endParaRPr lang="ru-RU" sz="28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596891" y="1721708"/>
            <a:ext cx="7921034" cy="362465"/>
          </a:xfrm>
        </p:spPr>
        <p:txBody>
          <a:bodyPr>
            <a:noAutofit/>
          </a:bodyPr>
          <a:lstStyle/>
          <a:p>
            <a:pPr algn="ctr"/>
            <a:endParaRPr lang="ru-RU" sz="1800" b="0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1800" b="0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1800" b="0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1800" b="0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1800" b="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Статья 79. Закон РФ «Об образовании в РФ»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29842" y="2224216"/>
            <a:ext cx="3868340" cy="3965447"/>
          </a:xfr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1000" dirty="0" smtClean="0"/>
              <a:t>1. Содержание образования и условия организации обучения и воспитания обучающихся с ограниченными возможностями здоровья определяются адаптированной образовательной программой, а для инвалидов также в соответствии с индивидуальной программой реабилитации инвалида. </a:t>
            </a:r>
          </a:p>
          <a:p>
            <a:pPr algn="just"/>
            <a:r>
              <a:rPr lang="ru-RU" sz="1000" dirty="0" smtClean="0"/>
              <a:t>2. Общее образование обучающихся с ограниченными возможностями здоровья осуществляется в организациях, осуществляющих образовательную деятельность по адаптированным основным общеобразовательным программам… </a:t>
            </a:r>
          </a:p>
          <a:p>
            <a:pPr algn="just"/>
            <a:r>
              <a:rPr lang="ru-RU" sz="1000" dirty="0" smtClean="0"/>
              <a:t>3. Под специальными условиями для получения образования обучающимися с ОВЗ … понимаются условия обучения, воспитания и развития таких обучающихся, включающие в себя использование специальных образовательных программ и методов обучения и воспитания, специальных учебников, учебных пособий и дидактических материалов, специальных технических средств обучения коллективного и индивидуального пользования, предоставление услуг ассистента (помощника), оказывающего обучающимся необходимую техническую помощь, проведение групповых и индивидуальных коррекционных занятий, обеспечение доступа в здания организаций, осуществляющих образовательную деятельность, и другие условия, без которых невозможно или затруднено освоение образовательных программ обучающимися с ограниченными возможностями здоровья.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29151" y="2215978"/>
            <a:ext cx="3887391" cy="3973685"/>
          </a:xfrm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1000" dirty="0" smtClean="0"/>
              <a:t>5. Отдельные организации, осуществляющие образовательную деятельность по адаптированным основным общеобразовательным программам, создаются органами государственной власти субъектов Российской Федерации для глухих, слабослышащих, позднооглохших, слепых, слабовидящих, с тяжелыми нарушениями речи, с нарушениями </a:t>
            </a:r>
            <a:r>
              <a:rPr lang="ru-RU" sz="1000" dirty="0" err="1" smtClean="0"/>
              <a:t>опорно</a:t>
            </a:r>
            <a:r>
              <a:rPr lang="ru-RU" sz="1000" dirty="0" smtClean="0"/>
              <a:t>- двигательного аппарата, с задержкой психического развития, с умственной отсталостью, с расстройствами </a:t>
            </a:r>
            <a:r>
              <a:rPr lang="ru-RU" sz="1000" dirty="0" err="1" smtClean="0"/>
              <a:t>аутистического</a:t>
            </a:r>
            <a:r>
              <a:rPr lang="ru-RU" sz="1000" dirty="0" smtClean="0"/>
              <a:t> спектра, со сложными дефектами и других обучающихся с ограниченными возможностями здоровья. </a:t>
            </a:r>
          </a:p>
          <a:p>
            <a:pPr algn="just"/>
            <a:r>
              <a:rPr lang="ru-RU" sz="1000" dirty="0" smtClean="0"/>
              <a:t>12. Государство в лице уполномоченных им органов государственной власти Российской Федерации и органов государственной власти субъектов Российской Федерации обеспечивает подготовку педагогических работников, владеющих специальными педагогическими подходами и методами обучения и воспитания обучающихся с ограниченными возможностями здоровья, и содействует привлечению таких работников в организации, осуществляющие образовательную деятельность. </a:t>
            </a:r>
            <a:endParaRPr lang="ru-RU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596891" y="396060"/>
            <a:ext cx="7921034" cy="913756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solidFill>
                  <a:schemeClr val="accent5">
                    <a:lumMod val="75000"/>
                  </a:schemeClr>
                </a:solidFill>
              </a:rPr>
              <a:t>Алгоритм создания специальных образовательных условий</a:t>
            </a:r>
          </a:p>
        </p:txBody>
      </p:sp>
      <p:sp>
        <p:nvSpPr>
          <p:cNvPr id="9" name="Текст 9"/>
          <p:cNvSpPr>
            <a:spLocks noGrp="1"/>
          </p:cNvSpPr>
          <p:nvPr>
            <p:ph type="body" idx="1"/>
          </p:nvPr>
        </p:nvSpPr>
        <p:spPr>
          <a:xfrm>
            <a:off x="712219" y="1491049"/>
            <a:ext cx="7921034" cy="4110681"/>
          </a:xfrm>
        </p:spPr>
        <p:txBody>
          <a:bodyPr>
            <a:noAutofit/>
          </a:bodyPr>
          <a:lstStyle/>
          <a:p>
            <a:pPr marL="342900" lvl="0" indent="-342900" algn="just">
              <a:buAutoNum type="arabicPeriod"/>
            </a:pPr>
            <a:r>
              <a:rPr lang="ru-RU" sz="1800" b="0" dirty="0" smtClean="0">
                <a:solidFill>
                  <a:schemeClr val="accent5">
                    <a:lumMod val="75000"/>
                  </a:schemeClr>
                </a:solidFill>
              </a:rPr>
              <a:t>Детям с ОВЗ необходимо получить медицинские заключения с рекомендациями по организации образовательного процесса. </a:t>
            </a:r>
          </a:p>
          <a:p>
            <a:pPr marL="342900" lvl="0" indent="-342900" algn="just"/>
            <a:r>
              <a:rPr lang="ru-RU" sz="1800" b="0" dirty="0" smtClean="0">
                <a:solidFill>
                  <a:schemeClr val="accent5">
                    <a:lumMod val="75000"/>
                  </a:schemeClr>
                </a:solidFill>
              </a:rPr>
              <a:t>2. ПМПК проводит комплексное </a:t>
            </a:r>
            <a:r>
              <a:rPr lang="ru-RU" sz="1800" b="0" dirty="0" smtClean="0">
                <a:solidFill>
                  <a:schemeClr val="accent5">
                    <a:lumMod val="75000"/>
                  </a:schemeClr>
                </a:solidFill>
              </a:rPr>
              <a:t>психолого-медико-педагогическое </a:t>
            </a:r>
            <a:r>
              <a:rPr lang="ru-RU" sz="1800" b="0" dirty="0" smtClean="0">
                <a:solidFill>
                  <a:schemeClr val="accent5">
                    <a:lumMod val="75000"/>
                  </a:schemeClr>
                </a:solidFill>
              </a:rPr>
              <a:t>обследование и готовит рекомендации.</a:t>
            </a:r>
          </a:p>
          <a:p>
            <a:pPr marL="342900" lvl="0" indent="-342900" algn="just"/>
            <a:r>
              <a:rPr lang="ru-RU" sz="1800" b="0" dirty="0" smtClean="0">
                <a:solidFill>
                  <a:schemeClr val="accent5">
                    <a:lumMod val="75000"/>
                  </a:schemeClr>
                </a:solidFill>
              </a:rPr>
              <a:t>3. Консилиум организации определяет характер, продолжительность и эффективность создания специальных условий. </a:t>
            </a:r>
          </a:p>
          <a:p>
            <a:pPr marL="342900" lvl="0" indent="-342900" algn="just"/>
            <a:r>
              <a:rPr lang="ru-RU" sz="1800" b="0" dirty="0" smtClean="0">
                <a:solidFill>
                  <a:schemeClr val="accent5">
                    <a:lumMod val="75000"/>
                  </a:schemeClr>
                </a:solidFill>
              </a:rPr>
              <a:t>4. Педагогические работники совместно составляют программу коррекционной работы. </a:t>
            </a:r>
          </a:p>
          <a:p>
            <a:pPr marL="342900" lvl="0" indent="-342900" algn="just"/>
            <a:r>
              <a:rPr lang="ru-RU" sz="1800" b="0" dirty="0" smtClean="0">
                <a:solidFill>
                  <a:schemeClr val="accent5">
                    <a:lumMod val="75000"/>
                  </a:schemeClr>
                </a:solidFill>
              </a:rPr>
              <a:t>5. Оптимально выстроенное взаимодействие специалистов образовательного учреждения. </a:t>
            </a:r>
          </a:p>
          <a:p>
            <a:pPr marL="342900" lvl="0" indent="-342900" algn="just"/>
            <a:r>
              <a:rPr lang="ru-RU" sz="1800" b="0" dirty="0" smtClean="0">
                <a:solidFill>
                  <a:schemeClr val="accent5">
                    <a:lumMod val="75000"/>
                  </a:schemeClr>
                </a:solidFill>
              </a:rPr>
              <a:t>6. Комплексное взаимодействие образовательных учреждений. </a:t>
            </a:r>
          </a:p>
          <a:p>
            <a:pPr marL="342900" lvl="0" indent="-342900" algn="just"/>
            <a:r>
              <a:rPr lang="ru-RU" sz="1800" b="0" dirty="0" smtClean="0">
                <a:solidFill>
                  <a:schemeClr val="accent5">
                    <a:lumMod val="75000"/>
                  </a:schemeClr>
                </a:solidFill>
              </a:rPr>
              <a:t>7. Материально-техническое обеспечение всех категорий обучающихся. </a:t>
            </a:r>
          </a:p>
          <a:p>
            <a:pPr marL="342900" lvl="0" indent="-342900" algn="just"/>
            <a:r>
              <a:rPr lang="ru-RU" sz="1800" b="0" dirty="0" smtClean="0">
                <a:solidFill>
                  <a:schemeClr val="accent5">
                    <a:lumMod val="75000"/>
                  </a:schemeClr>
                </a:solidFill>
              </a:rPr>
              <a:t>8. Индивидуально ориентированные условия.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596891" y="396060"/>
            <a:ext cx="7921034" cy="913756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 smtClean="0">
                <a:solidFill>
                  <a:schemeClr val="accent5">
                    <a:lumMod val="75000"/>
                  </a:schemeClr>
                </a:solidFill>
              </a:rPr>
              <a:t>Порядок организации </a:t>
            </a:r>
          </a:p>
          <a:p>
            <a:pPr algn="ctr"/>
            <a:r>
              <a:rPr lang="ru-RU" sz="2000" b="0" dirty="0" smtClean="0">
                <a:solidFill>
                  <a:schemeClr val="accent5">
                    <a:lumMod val="75000"/>
                  </a:schemeClr>
                </a:solidFill>
              </a:rPr>
              <a:t>и осуществления образовательной деятельности </a:t>
            </a:r>
            <a:r>
              <a:rPr lang="ru-RU" sz="2000" b="0" dirty="0" smtClean="0">
                <a:solidFill>
                  <a:schemeClr val="accent5">
                    <a:lumMod val="75000"/>
                  </a:schemeClr>
                </a:solidFill>
              </a:rPr>
              <a:t>по основным общеобразовательным программам образовательным программам дошкольного образования</a:t>
            </a:r>
            <a:endParaRPr lang="ru-RU" sz="2000" b="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71031" y="1828800"/>
            <a:ext cx="3868340" cy="4360863"/>
          </a:xfr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sz="2500" dirty="0" smtClean="0"/>
              <a:t>13. Образовательная деятельность по образовательным программам дошкольного образования в образовательной организации осуществляется в группах.</a:t>
            </a:r>
          </a:p>
          <a:p>
            <a:pPr algn="just"/>
            <a:r>
              <a:rPr lang="ru-RU" sz="2500" dirty="0" smtClean="0"/>
              <a:t>Группы могут иметь </a:t>
            </a:r>
            <a:r>
              <a:rPr lang="ru-RU" sz="2500" dirty="0" err="1" smtClean="0"/>
              <a:t>общеразвивающую</a:t>
            </a:r>
            <a:r>
              <a:rPr lang="ru-RU" sz="2500" dirty="0" smtClean="0"/>
              <a:t>, компенсирующую, оздоровительную или комбинированную направленность.</a:t>
            </a:r>
          </a:p>
          <a:p>
            <a:pPr algn="just"/>
            <a:r>
              <a:rPr lang="ru-RU" sz="2500" dirty="0" smtClean="0"/>
              <a:t>В группах </a:t>
            </a:r>
            <a:r>
              <a:rPr lang="ru-RU" sz="2500" dirty="0" err="1" smtClean="0"/>
              <a:t>общеразвивающей</a:t>
            </a:r>
            <a:r>
              <a:rPr lang="ru-RU" sz="2500" dirty="0" smtClean="0"/>
              <a:t> направленности осуществляется реализация образовательной программы дошкольного образования.</a:t>
            </a:r>
          </a:p>
          <a:p>
            <a:pPr algn="just"/>
            <a:r>
              <a:rPr lang="ru-RU" sz="2500" dirty="0" smtClean="0"/>
              <a:t>В группах компенсирующей направленности осуществляется реализация адаптированной образовательной программы дошкольного образования для детей с ограниченными возможностями здоровья с учетом особенностей их психофизического развития, </a:t>
            </a:r>
            <a:r>
              <a:rPr lang="ru-RU" sz="2500" dirty="0" smtClean="0"/>
              <a:t>особых образовательных потребностей, индивидуальных возможностей, обеспечивающей коррекцию нарушений развития и социальную адаптацию воспитанников с ограниченными возможностями здоровья</a:t>
            </a:r>
            <a:r>
              <a:rPr lang="ru-RU" sz="2500" dirty="0" smtClean="0"/>
              <a:t>.</a:t>
            </a:r>
            <a:endParaRPr lang="ru-RU" sz="2500" dirty="0" smtClean="0"/>
          </a:p>
          <a:p>
            <a:pPr algn="just"/>
            <a:r>
              <a:rPr lang="ru-RU" sz="2500" dirty="0" smtClean="0"/>
              <a:t>Группы оздоровительной направленности создаются для детей с туберкулезной интоксикацией, часто болеющих детей и других категорий детей, нуждающихся в длительном лечении и проведении для них необходимого комплекса специальных лечебно-оздоровительных мероприятий. В группах оздоровительной направленности осуществляется реализация образовательной программы дошкольного образования, а также комплекс санитарно-гигиенических, лечебно-оздоровительных и профилактических мероприятий и процедур.</a:t>
            </a:r>
          </a:p>
          <a:p>
            <a:endParaRPr lang="ru-RU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29151" y="1853515"/>
            <a:ext cx="3887391" cy="4336150"/>
          </a:xfrm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algn="just"/>
            <a:r>
              <a:rPr lang="ru-RU" sz="3100" dirty="0" smtClean="0"/>
              <a:t>В группах комбинированной направленности осуществляется совместное образование здоровых детей и детей с ограниченными возможностями здоровья в соответствии с образовательной программой дошкольного образования, адаптированной для детей с ограниченными возможностями здоровья с учетом особенностей их психофизического развития</a:t>
            </a:r>
            <a:r>
              <a:rPr lang="ru-RU" sz="3100" dirty="0" smtClean="0"/>
              <a:t>, особых образовательных потребностей, </a:t>
            </a:r>
            <a:r>
              <a:rPr lang="ru-RU" sz="3100" dirty="0" smtClean="0"/>
              <a:t>индивидуальных возможностей, обеспечивающей коррекцию нарушений развития и социальную адаптацию воспитанников с ограниченными возможностями здоровья.</a:t>
            </a:r>
          </a:p>
          <a:p>
            <a:pPr algn="just">
              <a:buNone/>
            </a:pPr>
            <a:r>
              <a:rPr lang="ru-RU" sz="3100" dirty="0" smtClean="0"/>
              <a:t>16. Содержание дошкольного образования и условия организации обучения и воспитания детей с ограниченными возможностями здоровья определяются адаптированной образовательной </a:t>
            </a:r>
            <a:r>
              <a:rPr lang="ru-RU" sz="3100" dirty="0" smtClean="0"/>
              <a:t>программой дошкольного образования, </a:t>
            </a:r>
            <a:r>
              <a:rPr lang="ru-RU" sz="3100" dirty="0" smtClean="0"/>
              <a:t>а для </a:t>
            </a:r>
            <a:r>
              <a:rPr lang="ru-RU" sz="3100" dirty="0" smtClean="0"/>
              <a:t>детей-инвалидов </a:t>
            </a:r>
            <a:r>
              <a:rPr lang="ru-RU" sz="3100" dirty="0" smtClean="0"/>
              <a:t>также в соответствии с индивидуальной программой реабилитации </a:t>
            </a:r>
            <a:r>
              <a:rPr lang="ru-RU" sz="3100" dirty="0" smtClean="0"/>
              <a:t>или </a:t>
            </a:r>
            <a:r>
              <a:rPr lang="ru-RU" sz="3100" dirty="0" err="1" smtClean="0"/>
              <a:t>абилитации</a:t>
            </a:r>
            <a:r>
              <a:rPr lang="ru-RU" sz="3100" dirty="0" smtClean="0"/>
              <a:t> ребёнка-инвалида</a:t>
            </a:r>
          </a:p>
          <a:p>
            <a:pPr algn="just">
              <a:buNone/>
            </a:pPr>
            <a:r>
              <a:rPr lang="ru-RU" sz="3100" dirty="0" smtClean="0"/>
              <a:t>(Условия для получения образования детьми с ограниченными возможностями здоровья определяются в заключении психолого-медико-педагогической комиссии)</a:t>
            </a:r>
            <a:endParaRPr lang="ru-RU" sz="3100" dirty="0" smtClean="0"/>
          </a:p>
          <a:p>
            <a:pPr algn="just">
              <a:buNone/>
            </a:pPr>
            <a:r>
              <a:rPr lang="ru-RU" sz="3100" dirty="0" smtClean="0"/>
              <a:t>17. В образовательных организациях, осуществляющих образовательную деятельность по адаптированным образовательным программам дошкольного образования, должны быть созданы специальные условия для получения дошкольного образования детьми с ограниченными возможностями здоровья</a:t>
            </a:r>
          </a:p>
          <a:p>
            <a:pPr algn="just">
              <a:buNone/>
            </a:pPr>
            <a:r>
              <a:rPr lang="ru-RU" sz="3100" dirty="0" smtClean="0"/>
              <a:t>20. Дошкольное образование детей с ограниченными возможностями здоровья может быть организовано как совместно с другими детьми, так и в отдельных группах или в отдельных образовательных организациях</a:t>
            </a:r>
          </a:p>
          <a:p>
            <a:endParaRPr lang="ru-RU" dirty="0"/>
          </a:p>
        </p:txBody>
      </p:sp>
      <p:sp>
        <p:nvSpPr>
          <p:cNvPr id="9" name="Текст 9"/>
          <p:cNvSpPr>
            <a:spLocks noGrp="1"/>
          </p:cNvSpPr>
          <p:nvPr>
            <p:ph type="body" idx="1"/>
          </p:nvPr>
        </p:nvSpPr>
        <p:spPr>
          <a:xfrm>
            <a:off x="613366" y="1367481"/>
            <a:ext cx="7921034" cy="337751"/>
          </a:xfrm>
        </p:spPr>
        <p:txBody>
          <a:bodyPr>
            <a:noAutofit/>
          </a:bodyPr>
          <a:lstStyle/>
          <a:p>
            <a:pPr algn="ctr"/>
            <a:endParaRPr lang="ru-RU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18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Приказ </a:t>
            </a:r>
            <a:r>
              <a:rPr lang="ru-RU" sz="1800" b="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Минпросвещения</a:t>
            </a:r>
            <a:r>
              <a:rPr lang="ru-RU" sz="18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России от </a:t>
            </a:r>
            <a:r>
              <a:rPr lang="ru-RU" sz="18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31.07.2020 г. N </a:t>
            </a:r>
            <a:r>
              <a:rPr lang="ru-RU" sz="18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373</a:t>
            </a:r>
            <a:endParaRPr lang="ru-RU" sz="1800" b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596891" y="396060"/>
            <a:ext cx="7921034" cy="913756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solidFill>
                  <a:schemeClr val="accent5">
                    <a:lumMod val="75000"/>
                  </a:schemeClr>
                </a:solidFill>
              </a:rPr>
              <a:t>КОРРЕКЦИОННАЯ ПОМОЩЬ ДЕТЯМ С РЕЧЕВЫМИ НАРУШЕНИЯМИ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71031" y="1820562"/>
            <a:ext cx="3868340" cy="4369101"/>
          </a:xfr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just"/>
            <a:r>
              <a:rPr lang="ru-RU" sz="2500" dirty="0" smtClean="0"/>
              <a:t>Начало и продолжительность учебного года в логопедическом пункте соответствует работе ДОУ. Выявление воспитанников для зачисления в логопедический пункт проводится с 1 по 15 сентября и с 15 по 30 мая. </a:t>
            </a:r>
          </a:p>
          <a:p>
            <a:pPr algn="just"/>
            <a:r>
              <a:rPr lang="ru-RU" sz="2500" dirty="0" smtClean="0"/>
              <a:t>Зачисление детей в </a:t>
            </a:r>
            <a:r>
              <a:rPr lang="ru-RU" sz="2500" dirty="0" err="1" smtClean="0"/>
              <a:t>логопункт</a:t>
            </a:r>
            <a:r>
              <a:rPr lang="ru-RU" sz="2500" dirty="0" smtClean="0"/>
              <a:t> и выпуск проводится на основании решения </a:t>
            </a:r>
            <a:r>
              <a:rPr lang="ru-RU" sz="2500" dirty="0" err="1" smtClean="0"/>
              <a:t>ППк</a:t>
            </a:r>
            <a:r>
              <a:rPr lang="ru-RU" sz="2500" dirty="0" smtClean="0"/>
              <a:t> </a:t>
            </a:r>
            <a:r>
              <a:rPr lang="ru-RU" sz="2500" dirty="0" smtClean="0"/>
              <a:t>ДОУ. Зачисление детей с ТНР в </a:t>
            </a:r>
            <a:r>
              <a:rPr lang="ru-RU" sz="2500" dirty="0" err="1" smtClean="0"/>
              <a:t>логопункт</a:t>
            </a:r>
            <a:r>
              <a:rPr lang="ru-RU" sz="2500" dirty="0" smtClean="0"/>
              <a:t> и выпуск проводится на основании решения районной ПМПК. </a:t>
            </a:r>
          </a:p>
          <a:p>
            <a:pPr algn="just"/>
            <a:r>
              <a:rPr lang="ru-RU" sz="2500" dirty="0" smtClean="0"/>
              <a:t>Работа по коррекции звукопроизношения начинается с середины сентября, после завершения обследования. Ее продолжительность обусловлена индивидуальными особенностями ребенка</a:t>
            </a:r>
          </a:p>
          <a:p>
            <a:pPr algn="just"/>
            <a:r>
              <a:rPr lang="ru-RU" sz="2500" dirty="0" smtClean="0"/>
              <a:t>Продолжительность индивидуальных занятий зависит от речевого диагноза, возраста ребенка, индивидуальных особенностей развития ребенка, его психофизического статуса и составляет:  6 месяцев – с детьми, имеющими фонетические, фонематические нарушения речи; 12 месяцев – с детьми, имеющими ФФНР и </a:t>
            </a:r>
            <a:r>
              <a:rPr lang="ru-RU" sz="2500" dirty="0" err="1" smtClean="0"/>
              <a:t>неосложную</a:t>
            </a:r>
            <a:r>
              <a:rPr lang="ru-RU" sz="2500" dirty="0" smtClean="0"/>
              <a:t> </a:t>
            </a:r>
            <a:r>
              <a:rPr lang="ru-RU" sz="2500" dirty="0" smtClean="0"/>
              <a:t>форму ОНР - </a:t>
            </a:r>
            <a:r>
              <a:rPr lang="en-US" sz="2500" dirty="0" smtClean="0"/>
              <a:t>III</a:t>
            </a:r>
            <a:r>
              <a:rPr lang="ru-RU" sz="2500" dirty="0" smtClean="0"/>
              <a:t> уровня</a:t>
            </a:r>
          </a:p>
          <a:p>
            <a:pPr algn="just"/>
            <a:r>
              <a:rPr lang="ru-RU" sz="2500" dirty="0" smtClean="0"/>
              <a:t>Ребенок должен получать коррекционную помощь не менее 3 раз в неделю. </a:t>
            </a:r>
          </a:p>
          <a:p>
            <a:pPr algn="just"/>
            <a:r>
              <a:rPr lang="ru-RU" sz="2500" dirty="0" smtClean="0"/>
              <a:t>По мере необходимости учитель-логопед выводит детей из </a:t>
            </a:r>
            <a:r>
              <a:rPr lang="ru-RU" sz="2500" dirty="0" err="1" smtClean="0"/>
              <a:t>логопункта</a:t>
            </a:r>
            <a:r>
              <a:rPr lang="ru-RU" sz="2500" dirty="0" smtClean="0"/>
              <a:t> и заменяет их другими. Прием детей в </a:t>
            </a:r>
            <a:r>
              <a:rPr lang="ru-RU" sz="2500" dirty="0" err="1" smtClean="0"/>
              <a:t>логопункт</a:t>
            </a:r>
            <a:r>
              <a:rPr lang="ru-RU" sz="2500" dirty="0" smtClean="0"/>
              <a:t> производится по мере освобождения мест в течение всего учебного года.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629151" y="1812324"/>
            <a:ext cx="3887391" cy="4377341"/>
          </a:xfrm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just"/>
            <a:r>
              <a:rPr lang="ru-RU" sz="2500" i="1" dirty="0" smtClean="0"/>
              <a:t>Предельная наполняемость</a:t>
            </a:r>
            <a:r>
              <a:rPr lang="ru-RU" sz="2500" dirty="0" smtClean="0"/>
              <a:t> логопедического пункта сельского ДОУ </a:t>
            </a:r>
            <a:r>
              <a:rPr lang="ru-RU" sz="2500" b="1" dirty="0" smtClean="0"/>
              <a:t>не более </a:t>
            </a:r>
            <a:r>
              <a:rPr lang="ru-RU" sz="2500" dirty="0" smtClean="0"/>
              <a:t>20 человек на ставку. </a:t>
            </a:r>
            <a:r>
              <a:rPr lang="ru-RU" sz="2500" i="1" dirty="0" smtClean="0"/>
              <a:t>Предельная наполняемость </a:t>
            </a:r>
            <a:r>
              <a:rPr lang="ru-RU" sz="2500" dirty="0" smtClean="0"/>
              <a:t>устанавливается в зависимости от характера нарушения в развитии речи. Периодичность групповых и индивидуальных занятий определяется тяжестью нарушения речевого развития. </a:t>
            </a:r>
          </a:p>
          <a:p>
            <a:pPr algn="just"/>
            <a:r>
              <a:rPr lang="ru-RU" sz="2500" dirty="0" smtClean="0"/>
              <a:t>- Ставка заработной платы учителей-логопедов всех </a:t>
            </a:r>
            <a:r>
              <a:rPr lang="ru-RU" sz="2500" dirty="0" err="1" smtClean="0"/>
              <a:t>образовательныхучреждений</a:t>
            </a:r>
            <a:r>
              <a:rPr lang="ru-RU" sz="2500" dirty="0" smtClean="0"/>
              <a:t>, независимо от их ведомственной подчиненности, выплачивается за </a:t>
            </a:r>
            <a:r>
              <a:rPr lang="ru-RU" sz="2500" i="1" dirty="0" smtClean="0"/>
              <a:t>20 часов педагогической работы в неделю</a:t>
            </a:r>
            <a:r>
              <a:rPr lang="ru-RU" sz="2500" dirty="0" smtClean="0"/>
              <a:t>. При этом не имеет значения, в классах какой ступени учитель-логопед осуществляет педагогическую деятельность.</a:t>
            </a:r>
          </a:p>
          <a:p>
            <a:pPr algn="just"/>
            <a:r>
              <a:rPr lang="ru-RU" sz="2500" dirty="0" smtClean="0"/>
              <a:t>- </a:t>
            </a:r>
            <a:r>
              <a:rPr lang="ru-RU" sz="2500" i="1" dirty="0" smtClean="0"/>
              <a:t>Продолжительность логопедических занятий</a:t>
            </a:r>
            <a:r>
              <a:rPr lang="ru-RU" sz="2500" dirty="0" smtClean="0"/>
              <a:t> определяется санитарно-эпидемиологическими нормами,  которые составляют:  для детей 4-го года жизни - не более 15 минут, для детей 5-го года жизни - не более 20 минут, для детей 6-го года жизни - не более 25 минут, а для детей 7-го года жизни - не более 30 минут. В середине занятия проводят физкультминутку. Перерывы между занятиями - не менее 10 минут. Занятия для детей старшего дошкольного возраста могут проводиться во второй половине дня после дневного сна, но не чаще 2 - 3 раз в неделю. Длительность этих занятий - не более 25 - 30 минут. В середине занятия статического характера проводят физкультминутку.  Общая продолжительность курса логопедических занятий зависит от индивидуальных особенностей детей</a:t>
            </a:r>
          </a:p>
          <a:p>
            <a:endParaRPr lang="ru-RU" dirty="0"/>
          </a:p>
        </p:txBody>
      </p:sp>
      <p:sp>
        <p:nvSpPr>
          <p:cNvPr id="9" name="Текст 9"/>
          <p:cNvSpPr>
            <a:spLocks noGrp="1"/>
          </p:cNvSpPr>
          <p:nvPr>
            <p:ph type="body" idx="1"/>
          </p:nvPr>
        </p:nvSpPr>
        <p:spPr>
          <a:xfrm>
            <a:off x="572176" y="1351005"/>
            <a:ext cx="7921034" cy="378941"/>
          </a:xfrm>
        </p:spPr>
        <p:txBody>
          <a:bodyPr>
            <a:noAutofit/>
          </a:bodyPr>
          <a:lstStyle/>
          <a:p>
            <a:pPr algn="ctr"/>
            <a:endParaRPr lang="ru-RU" sz="800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800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800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 algn="ctr"/>
            <a:r>
              <a:rPr lang="ru-RU" sz="1800" b="0" dirty="0" smtClean="0">
                <a:solidFill>
                  <a:schemeClr val="accent5">
                    <a:lumMod val="75000"/>
                  </a:schemeClr>
                </a:solidFill>
              </a:rPr>
              <a:t>Организация работы </a:t>
            </a:r>
            <a:r>
              <a:rPr lang="ru-RU" sz="1800" b="0" dirty="0" err="1" smtClean="0">
                <a:solidFill>
                  <a:schemeClr val="accent5">
                    <a:lumMod val="75000"/>
                  </a:schemeClr>
                </a:solidFill>
              </a:rPr>
              <a:t>логопункта</a:t>
            </a:r>
            <a:endParaRPr lang="ru-RU" sz="1800" b="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596891" y="396060"/>
            <a:ext cx="7921034" cy="913756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solidFill>
                  <a:schemeClr val="accent5">
                    <a:lumMod val="75000"/>
                  </a:schemeClr>
                </a:solidFill>
              </a:rPr>
              <a:t>ОРГАНИЗАЦИЯ СЕТЕВОГО ВЗАИМОДЕЙСТВИЯ С ВНЕШНИМИ ОРГАНИЗАЦИЯМИ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819311" y="2537254"/>
            <a:ext cx="7756277" cy="2545492"/>
          </a:xfr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Районная ПМПК</a:t>
            </a:r>
          </a:p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Методическое объединение учителей-логопедов</a:t>
            </a:r>
          </a:p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Методическое объединение педагогов-психологов</a:t>
            </a:r>
          </a:p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Методическое объединение педагогов дошкольных организаций</a:t>
            </a:r>
          </a:p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Методическое объединение педагогов дополнительного образования</a:t>
            </a:r>
          </a:p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Органы социальной защиты</a:t>
            </a:r>
          </a:p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Организации здравоохранения: </a:t>
            </a:r>
            <a:r>
              <a:rPr lang="ru-RU" sz="1800" dirty="0" err="1" smtClean="0">
                <a:solidFill>
                  <a:schemeClr val="accent5">
                    <a:lumMod val="75000"/>
                  </a:schemeClr>
                </a:solidFill>
              </a:rPr>
              <a:t>Тазовская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 ЦРБ</a:t>
            </a:r>
          </a:p>
          <a:p>
            <a:pPr>
              <a:buNone/>
            </a:pPr>
            <a:r>
              <a:rPr lang="ru-RU" dirty="0" smtClean="0"/>
              <a:t> </a:t>
            </a:r>
          </a:p>
        </p:txBody>
      </p:sp>
      <p:sp>
        <p:nvSpPr>
          <p:cNvPr id="9" name="Текст 9"/>
          <p:cNvSpPr>
            <a:spLocks noGrp="1"/>
          </p:cNvSpPr>
          <p:nvPr>
            <p:ph type="body" idx="1"/>
          </p:nvPr>
        </p:nvSpPr>
        <p:spPr>
          <a:xfrm>
            <a:off x="654554" y="1614617"/>
            <a:ext cx="7921034" cy="560174"/>
          </a:xfrm>
        </p:spPr>
        <p:txBody>
          <a:bodyPr>
            <a:noAutofit/>
          </a:bodyPr>
          <a:lstStyle/>
          <a:p>
            <a:pPr algn="ctr"/>
            <a:endParaRPr lang="ru-RU" sz="800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800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800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 algn="ctr"/>
            <a:r>
              <a:rPr lang="ru-RU" sz="1800" b="0" dirty="0" smtClean="0">
                <a:solidFill>
                  <a:schemeClr val="accent5">
                    <a:lumMod val="75000"/>
                  </a:schemeClr>
                </a:solidFill>
              </a:rPr>
              <a:t>Должна быть организована система взаимодействия и поддержки образовательного учреждения со стороны «внешних» социальных партнеров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596891" y="280731"/>
            <a:ext cx="7921034" cy="798426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solidFill>
                  <a:schemeClr val="accent5">
                    <a:lumMod val="75000"/>
                  </a:schemeClr>
                </a:solidFill>
              </a:rPr>
              <a:t>КАДРОВОЕ ОБЕСПЕЧЕНИЕ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95742" y="3138616"/>
            <a:ext cx="7756277" cy="2578444"/>
          </a:xfr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УЧИТЕЛЬ-ДЕФЕКТОЛОГ</a:t>
            </a:r>
          </a:p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УЧИТЕЛЬ-ЛОГОПЕД</a:t>
            </a:r>
          </a:p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ПЕДАГОГ-ПСИХОЛОГ</a:t>
            </a:r>
          </a:p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СОЦИАЛЬНЫЙ ПЕДАГОГ</a:t>
            </a:r>
          </a:p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ТЬЮТОР</a:t>
            </a:r>
          </a:p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МУЗЫКАЛЬНЫЙ РУКОВОДИТЕЛЬ</a:t>
            </a:r>
          </a:p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ИНСТРУКТОР ФИЗО</a:t>
            </a:r>
          </a:p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ПЕДАГОГИ ДОПОЛНИТЕЛЬНОГО ОБРАЗОВАНИЯ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9" name="Текст 9"/>
          <p:cNvSpPr>
            <a:spLocks noGrp="1"/>
          </p:cNvSpPr>
          <p:nvPr>
            <p:ph type="body" idx="1"/>
          </p:nvPr>
        </p:nvSpPr>
        <p:spPr>
          <a:xfrm>
            <a:off x="629841" y="1153296"/>
            <a:ext cx="7921034" cy="1837039"/>
          </a:xfrm>
        </p:spPr>
        <p:txBody>
          <a:bodyPr>
            <a:noAutofit/>
          </a:bodyPr>
          <a:lstStyle/>
          <a:p>
            <a:pPr algn="ctr"/>
            <a:endParaRPr lang="ru-RU" sz="800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1800" b="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 algn="ctr"/>
            <a:r>
              <a:rPr lang="ru-RU" sz="1800" b="0" dirty="0" smtClean="0">
                <a:solidFill>
                  <a:schemeClr val="accent5">
                    <a:lumMod val="75000"/>
                  </a:schemeClr>
                </a:solidFill>
              </a:rPr>
              <a:t>Укомплектованность образовательного учреждения педагогическими и руководящими работниками. Компетентными в понимании особых образовательных потребностей детей с ОВЗ; уровень квалификации педагогических и иных работников образовательного учреждения; Непрерывность профессионального развития педагогических работников образовательного учреждения в сфере коррекционной (специальной  педагогики, специальной психологии и клинической детской психологии и др.)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893</TotalTime>
  <Words>1556</Words>
  <Application>Microsoft Office PowerPoint</Application>
  <PresentationFormat>Экран (4:3)</PresentationFormat>
  <Paragraphs>136</Paragraphs>
  <Slides>21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Тема2</vt:lpstr>
      <vt:lpstr>Презентация PowerPoint</vt:lpstr>
      <vt:lpstr>ЛИТЕРАТУРА</vt:lpstr>
      <vt:lpstr>Конкретизация определений</vt:lpstr>
      <vt:lpstr>Организация получения образования обучающимися с ограниченными возможностями здоровья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специальных  условий для получения образования обучающимися с ОВЗ в МБДОУ детском саду «Рыбка»</vt:lpstr>
      <vt:lpstr>Презентация PowerPoint</vt:lpstr>
      <vt:lpstr>Презентация PowerPoint</vt:lpstr>
      <vt:lpstr>Презентация PowerPoint</vt:lpstr>
      <vt:lpstr>Презентация PowerPoint</vt:lpstr>
      <vt:lpstr>Кабинеты специалистов</vt:lpstr>
      <vt:lpstr>Интерактивное оборудование в группе для детей с ОВЗ</vt:lpstr>
      <vt:lpstr>Прогулочные веранды</vt:lpstr>
      <vt:lpstr>Тактильные средства обучения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Детский садик Рыбка</cp:lastModifiedBy>
  <cp:revision>205</cp:revision>
  <dcterms:created xsi:type="dcterms:W3CDTF">2016-11-18T14:12:19Z</dcterms:created>
  <dcterms:modified xsi:type="dcterms:W3CDTF">2022-09-21T10:37:07Z</dcterms:modified>
</cp:coreProperties>
</file>