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Темный стиль 1 —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9" d="100"/>
          <a:sy n="119" d="100"/>
        </p:scale>
        <p:origin x="-234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#1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A3F21D-197A-4AE9-B3F1-D5122497779D}" type="doc">
      <dgm:prSet loTypeId="urn:microsoft.com/office/officeart/2008/layout/AlternatingHexagons" loCatId="list" qsTypeId="urn:microsoft.com/office/officeart/2005/8/quickstyle/simple1#1" qsCatId="simple" csTypeId="urn:microsoft.com/office/officeart/2005/8/colors/colorful5#1" csCatId="colorful" phldr="1"/>
      <dgm:spPr/>
      <dgm:t>
        <a:bodyPr/>
        <a:lstStyle/>
        <a:p>
          <a:endParaRPr lang="ru-RU"/>
        </a:p>
      </dgm:t>
    </dgm:pt>
    <dgm:pt modelId="{2BE2CDA5-A661-4702-ABD8-93D48390B43A}">
      <dgm:prSet phldrT="[Текст]" custT="1"/>
      <dgm:spPr/>
      <dgm:t>
        <a:bodyPr/>
        <a:lstStyle/>
        <a:p>
          <a:pPr algn="ctr"/>
          <a:r>
            <a:rPr lang="ru-RU" sz="1400" b="1" dirty="0">
              <a:solidFill>
                <a:sysClr val="windowText" lastClr="000000"/>
              </a:solidFill>
              <a:latin typeface="+mj-lt"/>
            </a:rPr>
            <a:t>2 приобретение оборудования</a:t>
          </a:r>
          <a:endParaRPr lang="ru-RU" sz="1000" b="1" dirty="0">
            <a:solidFill>
              <a:sysClr val="windowText" lastClr="000000"/>
            </a:solidFill>
            <a:latin typeface="+mj-lt"/>
          </a:endParaRPr>
        </a:p>
      </dgm:t>
    </dgm:pt>
    <dgm:pt modelId="{B5AC4DC3-0A54-48A8-B1A0-CD51758EF049}" type="parTrans" cxnId="{42DA328E-86BC-47A5-830E-1C0D38D9BADC}">
      <dgm:prSet/>
      <dgm:spPr/>
      <dgm:t>
        <a:bodyPr/>
        <a:lstStyle/>
        <a:p>
          <a:pPr algn="ctr"/>
          <a:endParaRPr lang="ru-RU"/>
        </a:p>
      </dgm:t>
    </dgm:pt>
    <dgm:pt modelId="{F1FDCF4F-F6AC-41DB-A3D7-21C5F714C39D}" type="sibTrans" cxnId="{42DA328E-86BC-47A5-830E-1C0D38D9BADC}">
      <dgm:prSet/>
      <dgm:spPr>
        <a:solidFill>
          <a:srgbClr val="FFFF00"/>
        </a:solidFill>
      </dgm:spPr>
      <dgm:t>
        <a:bodyPr/>
        <a:lstStyle/>
        <a:p>
          <a:pPr algn="ctr"/>
          <a:r>
            <a:rPr lang="ru-RU" b="1" dirty="0">
              <a:solidFill>
                <a:sysClr val="windowText" lastClr="000000"/>
              </a:solidFill>
              <a:latin typeface="+mj-lt"/>
            </a:rPr>
            <a:t>1. подготовка проекта</a:t>
          </a:r>
        </a:p>
      </dgm:t>
    </dgm:pt>
    <dgm:pt modelId="{A44FFBBF-F644-4180-9AB0-C7F9A75B55AC}">
      <dgm:prSet phldrT="[Текст]"/>
      <dgm:spPr/>
      <dgm:t>
        <a:bodyPr/>
        <a:lstStyle/>
        <a:p>
          <a:pPr algn="ctr"/>
          <a:r>
            <a:rPr lang="ru-RU" b="1">
              <a:solidFill>
                <a:sysClr val="windowText" lastClr="000000"/>
              </a:solidFill>
            </a:rPr>
            <a:t>6. Обобщение результата проекта "Поварёнок"</a:t>
          </a:r>
        </a:p>
      </dgm:t>
    </dgm:pt>
    <dgm:pt modelId="{9B5E6E45-DB5F-4F82-B3AA-EDF590A1B635}" type="parTrans" cxnId="{39EC9C94-CBCD-4C93-97CE-6272B1A540BD}">
      <dgm:prSet/>
      <dgm:spPr/>
      <dgm:t>
        <a:bodyPr/>
        <a:lstStyle/>
        <a:p>
          <a:pPr algn="ctr"/>
          <a:endParaRPr lang="ru-RU"/>
        </a:p>
      </dgm:t>
    </dgm:pt>
    <dgm:pt modelId="{53C92385-66A3-4988-BB1E-9206254FDDE4}" type="sibTrans" cxnId="{39EC9C94-CBCD-4C93-97CE-6272B1A540BD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ru-RU" sz="1000" b="1" dirty="0" smtClean="0">
              <a:solidFill>
                <a:sysClr val="windowText" lastClr="000000"/>
              </a:solidFill>
              <a:latin typeface="+mj-lt"/>
            </a:rPr>
            <a:t>3. привлечение родителей</a:t>
          </a:r>
          <a:endParaRPr lang="ru-RU" sz="1000" b="1" dirty="0">
            <a:solidFill>
              <a:sysClr val="windowText" lastClr="000000"/>
            </a:solidFill>
            <a:latin typeface="+mj-lt"/>
          </a:endParaRPr>
        </a:p>
      </dgm:t>
    </dgm:pt>
    <dgm:pt modelId="{F9DB8343-F925-4A7D-A50B-61B8838295EA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1000" b="1">
              <a:solidFill>
                <a:sysClr val="windowText" lastClr="000000"/>
              </a:solidFill>
              <a:latin typeface="+mj-lt"/>
            </a:rPr>
            <a:t>4</a:t>
          </a:r>
          <a:r>
            <a:rPr lang="ru-RU" sz="1000">
              <a:solidFill>
                <a:sysClr val="windowText" lastClr="000000"/>
              </a:solidFill>
              <a:latin typeface="+mj-lt"/>
            </a:rPr>
            <a:t>. Непосредственная работа  воспитанников (установка оборудования, подбор ингридиентов, итоговое приготовление блюда)</a:t>
          </a:r>
        </a:p>
      </dgm:t>
    </dgm:pt>
    <dgm:pt modelId="{436BCBB6-E198-4DB9-882D-59003B9232B9}" type="parTrans" cxnId="{54AE066E-C27B-4DE0-ADB9-CDFFF902507F}">
      <dgm:prSet/>
      <dgm:spPr/>
      <dgm:t>
        <a:bodyPr/>
        <a:lstStyle/>
        <a:p>
          <a:pPr algn="ctr"/>
          <a:endParaRPr lang="ru-RU"/>
        </a:p>
      </dgm:t>
    </dgm:pt>
    <dgm:pt modelId="{182733C3-6516-432C-AC20-C12D30572FC8}" type="sibTrans" cxnId="{54AE066E-C27B-4DE0-ADB9-CDFFF902507F}">
      <dgm:prSet custT="1"/>
      <dgm:spPr>
        <a:solidFill>
          <a:srgbClr val="00B0F0"/>
        </a:solidFill>
      </dgm:spPr>
      <dgm:t>
        <a:bodyPr/>
        <a:lstStyle/>
        <a:p>
          <a:pPr algn="ctr"/>
          <a:r>
            <a:rPr lang="ru-RU" sz="1000" b="1">
              <a:solidFill>
                <a:sysClr val="windowText" lastClr="000000"/>
              </a:solidFill>
              <a:latin typeface="+mj-lt"/>
            </a:rPr>
            <a:t>5. организация развивающей среды в кабинете</a:t>
          </a:r>
        </a:p>
      </dgm:t>
    </dgm:pt>
    <dgm:pt modelId="{69B507DD-C0D5-49D1-8076-2C707F6EAEB7}" type="pres">
      <dgm:prSet presAssocID="{0EA3F21D-197A-4AE9-B3F1-D5122497779D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3906817-6A52-41D4-9516-D633B77793AC}" type="pres">
      <dgm:prSet presAssocID="{2BE2CDA5-A661-4702-ABD8-93D48390B43A}" presName="composite" presStyleCnt="0"/>
      <dgm:spPr/>
    </dgm:pt>
    <dgm:pt modelId="{B80059CC-279D-463C-B8C1-E2DDEA10FDF2}" type="pres">
      <dgm:prSet presAssocID="{2BE2CDA5-A661-4702-ABD8-93D48390B43A}" presName="Parent1" presStyleLbl="node1" presStyleIdx="0" presStyleCnt="6" custScaleX="198404" custScaleY="145683" custLinFactNeighborX="52242" custLinFactNeighborY="796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433E98-5D46-413A-B09B-46479C00B56B}" type="pres">
      <dgm:prSet presAssocID="{2BE2CDA5-A661-4702-ABD8-93D48390B43A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468F5-AE37-4253-BA7F-7D7B98D69ACE}" type="pres">
      <dgm:prSet presAssocID="{2BE2CDA5-A661-4702-ABD8-93D48390B43A}" presName="BalanceSpacing" presStyleCnt="0"/>
      <dgm:spPr/>
    </dgm:pt>
    <dgm:pt modelId="{CB07A68F-74A4-4B6A-AF3C-6FDDCE895A3D}" type="pres">
      <dgm:prSet presAssocID="{2BE2CDA5-A661-4702-ABD8-93D48390B43A}" presName="BalanceSpacing1" presStyleCnt="0"/>
      <dgm:spPr/>
    </dgm:pt>
    <dgm:pt modelId="{AD42A0BB-E283-42E5-8F30-4AB82A04AEAA}" type="pres">
      <dgm:prSet presAssocID="{F1FDCF4F-F6AC-41DB-A3D7-21C5F714C39D}" presName="Accent1Text" presStyleLbl="node1" presStyleIdx="1" presStyleCnt="6" custScaleX="171458" custScaleY="141812" custLinFactNeighborX="-50836" custLinFactNeighborY="6310"/>
      <dgm:spPr/>
      <dgm:t>
        <a:bodyPr/>
        <a:lstStyle/>
        <a:p>
          <a:endParaRPr lang="ru-RU"/>
        </a:p>
      </dgm:t>
    </dgm:pt>
    <dgm:pt modelId="{2464F8D1-0FB9-496F-92CE-84EDC7AE1ED7}" type="pres">
      <dgm:prSet presAssocID="{F1FDCF4F-F6AC-41DB-A3D7-21C5F714C39D}" presName="spaceBetweenRectangles" presStyleCnt="0"/>
      <dgm:spPr/>
    </dgm:pt>
    <dgm:pt modelId="{5A31C81F-543B-4380-B0B7-D74603B01337}" type="pres">
      <dgm:prSet presAssocID="{A44FFBBF-F644-4180-9AB0-C7F9A75B55AC}" presName="composite" presStyleCnt="0"/>
      <dgm:spPr/>
    </dgm:pt>
    <dgm:pt modelId="{9C102E31-8097-4ACF-A0A7-EB878004F651}" type="pres">
      <dgm:prSet presAssocID="{A44FFBBF-F644-4180-9AB0-C7F9A75B55AC}" presName="Parent1" presStyleLbl="node1" presStyleIdx="2" presStyleCnt="6" custScaleX="192143" custScaleY="15672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4885BB-E5F4-4270-9093-4896E6C479C1}" type="pres">
      <dgm:prSet presAssocID="{A44FFBBF-F644-4180-9AB0-C7F9A75B55AC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3114BE-AF9F-4DFD-9F02-3B1798705C66}" type="pres">
      <dgm:prSet presAssocID="{A44FFBBF-F644-4180-9AB0-C7F9A75B55AC}" presName="BalanceSpacing" presStyleCnt="0"/>
      <dgm:spPr/>
    </dgm:pt>
    <dgm:pt modelId="{24A1E32E-1573-48D8-9009-5DEC37E150B4}" type="pres">
      <dgm:prSet presAssocID="{A44FFBBF-F644-4180-9AB0-C7F9A75B55AC}" presName="BalanceSpacing1" presStyleCnt="0"/>
      <dgm:spPr/>
    </dgm:pt>
    <dgm:pt modelId="{588AE7F1-464C-4D09-A503-38D5FBF8C945}" type="pres">
      <dgm:prSet presAssocID="{53C92385-66A3-4988-BB1E-9206254FDDE4}" presName="Accent1Text" presStyleLbl="node1" presStyleIdx="3" presStyleCnt="6" custScaleX="183344" custScaleY="148400" custLinFactNeighborX="96886" custLinFactNeighborY="1839"/>
      <dgm:spPr/>
      <dgm:t>
        <a:bodyPr/>
        <a:lstStyle/>
        <a:p>
          <a:endParaRPr lang="ru-RU"/>
        </a:p>
      </dgm:t>
    </dgm:pt>
    <dgm:pt modelId="{B48F18D8-ABA3-4633-BEEF-FA01A338CE31}" type="pres">
      <dgm:prSet presAssocID="{53C92385-66A3-4988-BB1E-9206254FDDE4}" presName="spaceBetweenRectangles" presStyleCnt="0"/>
      <dgm:spPr/>
    </dgm:pt>
    <dgm:pt modelId="{D6517BEC-1C52-4220-91B2-8FDEA5083020}" type="pres">
      <dgm:prSet presAssocID="{F9DB8343-F925-4A7D-A50B-61B8838295EA}" presName="composite" presStyleCnt="0"/>
      <dgm:spPr/>
    </dgm:pt>
    <dgm:pt modelId="{A7D7ADCF-4B63-4A67-8E52-2F38CB635655}" type="pres">
      <dgm:prSet presAssocID="{F9DB8343-F925-4A7D-A50B-61B8838295EA}" presName="Parent1" presStyleLbl="node1" presStyleIdx="4" presStyleCnt="6" custScaleX="424732" custScaleY="118538" custLinFactNeighborX="-52549" custLinFactNeighborY="699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C37F92-BE85-4752-BA19-7DEE175AE21B}" type="pres">
      <dgm:prSet presAssocID="{F9DB8343-F925-4A7D-A50B-61B8838295EA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39290D-2AA0-4AF8-A8F0-F19DFF31D257}" type="pres">
      <dgm:prSet presAssocID="{F9DB8343-F925-4A7D-A50B-61B8838295EA}" presName="BalanceSpacing" presStyleCnt="0"/>
      <dgm:spPr/>
    </dgm:pt>
    <dgm:pt modelId="{4583E41C-4088-4624-B453-532019323FE7}" type="pres">
      <dgm:prSet presAssocID="{F9DB8343-F925-4A7D-A50B-61B8838295EA}" presName="BalanceSpacing1" presStyleCnt="0"/>
      <dgm:spPr/>
    </dgm:pt>
    <dgm:pt modelId="{F75A0B7E-8CA1-481C-B818-6DBAD9FA5103}" type="pres">
      <dgm:prSet presAssocID="{182733C3-6516-432C-AC20-C12D30572FC8}" presName="Accent1Text" presStyleLbl="node1" presStyleIdx="5" presStyleCnt="6" custScaleX="167693" custScaleY="132296" custLinFactX="-27297" custLinFactY="-31756" custLinFactNeighborX="-100000" custLinFactNeighborY="-100000"/>
      <dgm:spPr/>
      <dgm:t>
        <a:bodyPr/>
        <a:lstStyle/>
        <a:p>
          <a:endParaRPr lang="ru-RU"/>
        </a:p>
      </dgm:t>
    </dgm:pt>
  </dgm:ptLst>
  <dgm:cxnLst>
    <dgm:cxn modelId="{2FE60CAB-293C-4AE2-AAB1-77C27607E241}" type="presOf" srcId="{2BE2CDA5-A661-4702-ABD8-93D48390B43A}" destId="{B80059CC-279D-463C-B8C1-E2DDEA10FDF2}" srcOrd="0" destOrd="0" presId="urn:microsoft.com/office/officeart/2008/layout/AlternatingHexagons"/>
    <dgm:cxn modelId="{EF8CCB84-6B72-4F1C-87FF-A0BB3A7B26A5}" type="presOf" srcId="{A44FFBBF-F644-4180-9AB0-C7F9A75B55AC}" destId="{9C102E31-8097-4ACF-A0A7-EB878004F651}" srcOrd="0" destOrd="0" presId="urn:microsoft.com/office/officeart/2008/layout/AlternatingHexagons"/>
    <dgm:cxn modelId="{A7E08728-02FC-4480-A178-178FE13175DB}" type="presOf" srcId="{53C92385-66A3-4988-BB1E-9206254FDDE4}" destId="{588AE7F1-464C-4D09-A503-38D5FBF8C945}" srcOrd="0" destOrd="0" presId="urn:microsoft.com/office/officeart/2008/layout/AlternatingHexagons"/>
    <dgm:cxn modelId="{2940F18E-A17E-4C2F-B5AE-4FEED73316AE}" type="presOf" srcId="{182733C3-6516-432C-AC20-C12D30572FC8}" destId="{F75A0B7E-8CA1-481C-B818-6DBAD9FA5103}" srcOrd="0" destOrd="0" presId="urn:microsoft.com/office/officeart/2008/layout/AlternatingHexagons"/>
    <dgm:cxn modelId="{39EC9C94-CBCD-4C93-97CE-6272B1A540BD}" srcId="{0EA3F21D-197A-4AE9-B3F1-D5122497779D}" destId="{A44FFBBF-F644-4180-9AB0-C7F9A75B55AC}" srcOrd="1" destOrd="0" parTransId="{9B5E6E45-DB5F-4F82-B3AA-EDF590A1B635}" sibTransId="{53C92385-66A3-4988-BB1E-9206254FDDE4}"/>
    <dgm:cxn modelId="{586C338D-6D0C-4329-9BE3-D479971CF095}" type="presOf" srcId="{F9DB8343-F925-4A7D-A50B-61B8838295EA}" destId="{A7D7ADCF-4B63-4A67-8E52-2F38CB635655}" srcOrd="0" destOrd="0" presId="urn:microsoft.com/office/officeart/2008/layout/AlternatingHexagons"/>
    <dgm:cxn modelId="{C026FB16-49BC-4333-BF57-1CDB13130161}" type="presOf" srcId="{F1FDCF4F-F6AC-41DB-A3D7-21C5F714C39D}" destId="{AD42A0BB-E283-42E5-8F30-4AB82A04AEAA}" srcOrd="0" destOrd="0" presId="urn:microsoft.com/office/officeart/2008/layout/AlternatingHexagons"/>
    <dgm:cxn modelId="{0A269049-D0D7-481E-95DE-A32D48026206}" type="presOf" srcId="{0EA3F21D-197A-4AE9-B3F1-D5122497779D}" destId="{69B507DD-C0D5-49D1-8076-2C707F6EAEB7}" srcOrd="0" destOrd="0" presId="urn:microsoft.com/office/officeart/2008/layout/AlternatingHexagons"/>
    <dgm:cxn modelId="{54AE066E-C27B-4DE0-ADB9-CDFFF902507F}" srcId="{0EA3F21D-197A-4AE9-B3F1-D5122497779D}" destId="{F9DB8343-F925-4A7D-A50B-61B8838295EA}" srcOrd="2" destOrd="0" parTransId="{436BCBB6-E198-4DB9-882D-59003B9232B9}" sibTransId="{182733C3-6516-432C-AC20-C12D30572FC8}"/>
    <dgm:cxn modelId="{42DA328E-86BC-47A5-830E-1C0D38D9BADC}" srcId="{0EA3F21D-197A-4AE9-B3F1-D5122497779D}" destId="{2BE2CDA5-A661-4702-ABD8-93D48390B43A}" srcOrd="0" destOrd="0" parTransId="{B5AC4DC3-0A54-48A8-B1A0-CD51758EF049}" sibTransId="{F1FDCF4F-F6AC-41DB-A3D7-21C5F714C39D}"/>
    <dgm:cxn modelId="{3E49A6B1-6195-4595-AC2C-6443FD996612}" type="presParOf" srcId="{69B507DD-C0D5-49D1-8076-2C707F6EAEB7}" destId="{C3906817-6A52-41D4-9516-D633B77793AC}" srcOrd="0" destOrd="0" presId="urn:microsoft.com/office/officeart/2008/layout/AlternatingHexagons"/>
    <dgm:cxn modelId="{9BBB3595-782C-4203-9202-7C45AAD87793}" type="presParOf" srcId="{C3906817-6A52-41D4-9516-D633B77793AC}" destId="{B80059CC-279D-463C-B8C1-E2DDEA10FDF2}" srcOrd="0" destOrd="0" presId="urn:microsoft.com/office/officeart/2008/layout/AlternatingHexagons"/>
    <dgm:cxn modelId="{E4069A0D-F212-490C-A74F-2A779A8B2AC1}" type="presParOf" srcId="{C3906817-6A52-41D4-9516-D633B77793AC}" destId="{39433E98-5D46-413A-B09B-46479C00B56B}" srcOrd="1" destOrd="0" presId="urn:microsoft.com/office/officeart/2008/layout/AlternatingHexagons"/>
    <dgm:cxn modelId="{22429469-416F-4B74-AFCB-924949644361}" type="presParOf" srcId="{C3906817-6A52-41D4-9516-D633B77793AC}" destId="{22E468F5-AE37-4253-BA7F-7D7B98D69ACE}" srcOrd="2" destOrd="0" presId="urn:microsoft.com/office/officeart/2008/layout/AlternatingHexagons"/>
    <dgm:cxn modelId="{6DA3CC97-4858-4AA4-BA88-3FD8C98F8017}" type="presParOf" srcId="{C3906817-6A52-41D4-9516-D633B77793AC}" destId="{CB07A68F-74A4-4B6A-AF3C-6FDDCE895A3D}" srcOrd="3" destOrd="0" presId="urn:microsoft.com/office/officeart/2008/layout/AlternatingHexagons"/>
    <dgm:cxn modelId="{D9CBDE9B-265D-46CD-AD06-173560777E75}" type="presParOf" srcId="{C3906817-6A52-41D4-9516-D633B77793AC}" destId="{AD42A0BB-E283-42E5-8F30-4AB82A04AEAA}" srcOrd="4" destOrd="0" presId="urn:microsoft.com/office/officeart/2008/layout/AlternatingHexagons"/>
    <dgm:cxn modelId="{FAF17E1E-7EA5-4D52-AB91-6AAF9C712286}" type="presParOf" srcId="{69B507DD-C0D5-49D1-8076-2C707F6EAEB7}" destId="{2464F8D1-0FB9-496F-92CE-84EDC7AE1ED7}" srcOrd="1" destOrd="0" presId="urn:microsoft.com/office/officeart/2008/layout/AlternatingHexagons"/>
    <dgm:cxn modelId="{4BE6155A-C71D-4685-8E91-19DE3B706732}" type="presParOf" srcId="{69B507DD-C0D5-49D1-8076-2C707F6EAEB7}" destId="{5A31C81F-543B-4380-B0B7-D74603B01337}" srcOrd="2" destOrd="0" presId="urn:microsoft.com/office/officeart/2008/layout/AlternatingHexagons"/>
    <dgm:cxn modelId="{58A4302D-4101-413D-BDBD-9CD479AE1490}" type="presParOf" srcId="{5A31C81F-543B-4380-B0B7-D74603B01337}" destId="{9C102E31-8097-4ACF-A0A7-EB878004F651}" srcOrd="0" destOrd="0" presId="urn:microsoft.com/office/officeart/2008/layout/AlternatingHexagons"/>
    <dgm:cxn modelId="{DDC9BC98-797F-4710-84EE-B4DE75AFF562}" type="presParOf" srcId="{5A31C81F-543B-4380-B0B7-D74603B01337}" destId="{AB4885BB-E5F4-4270-9093-4896E6C479C1}" srcOrd="1" destOrd="0" presId="urn:microsoft.com/office/officeart/2008/layout/AlternatingHexagons"/>
    <dgm:cxn modelId="{0B5D20B9-9DC9-40FB-B61D-0E14F89042A8}" type="presParOf" srcId="{5A31C81F-543B-4380-B0B7-D74603B01337}" destId="{0B3114BE-AF9F-4DFD-9F02-3B1798705C66}" srcOrd="2" destOrd="0" presId="urn:microsoft.com/office/officeart/2008/layout/AlternatingHexagons"/>
    <dgm:cxn modelId="{4CBC3F57-3A09-4C44-AFF7-AE4948BED70F}" type="presParOf" srcId="{5A31C81F-543B-4380-B0B7-D74603B01337}" destId="{24A1E32E-1573-48D8-9009-5DEC37E150B4}" srcOrd="3" destOrd="0" presId="urn:microsoft.com/office/officeart/2008/layout/AlternatingHexagons"/>
    <dgm:cxn modelId="{997B3B6D-D3F7-462F-BA2B-D146F4A25AC6}" type="presParOf" srcId="{5A31C81F-543B-4380-B0B7-D74603B01337}" destId="{588AE7F1-464C-4D09-A503-38D5FBF8C945}" srcOrd="4" destOrd="0" presId="urn:microsoft.com/office/officeart/2008/layout/AlternatingHexagons"/>
    <dgm:cxn modelId="{E845ACDD-9AC5-423A-A748-0F9A4E112E95}" type="presParOf" srcId="{69B507DD-C0D5-49D1-8076-2C707F6EAEB7}" destId="{B48F18D8-ABA3-4633-BEEF-FA01A338CE31}" srcOrd="3" destOrd="0" presId="urn:microsoft.com/office/officeart/2008/layout/AlternatingHexagons"/>
    <dgm:cxn modelId="{3EEEB99B-D6A1-43EE-87B7-D35DA937E24E}" type="presParOf" srcId="{69B507DD-C0D5-49D1-8076-2C707F6EAEB7}" destId="{D6517BEC-1C52-4220-91B2-8FDEA5083020}" srcOrd="4" destOrd="0" presId="urn:microsoft.com/office/officeart/2008/layout/AlternatingHexagons"/>
    <dgm:cxn modelId="{04E61E8F-65E2-4BC8-9188-52D16E315C52}" type="presParOf" srcId="{D6517BEC-1C52-4220-91B2-8FDEA5083020}" destId="{A7D7ADCF-4B63-4A67-8E52-2F38CB635655}" srcOrd="0" destOrd="0" presId="urn:microsoft.com/office/officeart/2008/layout/AlternatingHexagons"/>
    <dgm:cxn modelId="{DDFB4432-607E-43BA-B607-C4F4BF1B7AA1}" type="presParOf" srcId="{D6517BEC-1C52-4220-91B2-8FDEA5083020}" destId="{3EC37F92-BE85-4752-BA19-7DEE175AE21B}" srcOrd="1" destOrd="0" presId="urn:microsoft.com/office/officeart/2008/layout/AlternatingHexagons"/>
    <dgm:cxn modelId="{CCDC5302-CE2A-4214-BB79-64C7047ECD1E}" type="presParOf" srcId="{D6517BEC-1C52-4220-91B2-8FDEA5083020}" destId="{3139290D-2AA0-4AF8-A8F0-F19DFF31D257}" srcOrd="2" destOrd="0" presId="urn:microsoft.com/office/officeart/2008/layout/AlternatingHexagons"/>
    <dgm:cxn modelId="{42BE617E-B27B-47A5-94CB-AC44FA6E6DAB}" type="presParOf" srcId="{D6517BEC-1C52-4220-91B2-8FDEA5083020}" destId="{4583E41C-4088-4624-B453-532019323FE7}" srcOrd="3" destOrd="0" presId="urn:microsoft.com/office/officeart/2008/layout/AlternatingHexagons"/>
    <dgm:cxn modelId="{3314E8B1-E359-4AF6-A437-9701B69A7D57}" type="presParOf" srcId="{D6517BEC-1C52-4220-91B2-8FDEA5083020}" destId="{F75A0B7E-8CA1-481C-B818-6DBAD9FA510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F7274B81-3CD1-4815-BD99-D7C39985CA95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9D8C289-F1D5-4481-838C-116E0A9C6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047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4B81-3CD1-4815-BD99-D7C39985CA95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C289-F1D5-4481-838C-116E0A9C6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297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4B81-3CD1-4815-BD99-D7C39985CA95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C289-F1D5-4481-838C-116E0A9C6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48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4B81-3CD1-4815-BD99-D7C39985CA95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C289-F1D5-4481-838C-116E0A9C6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92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7274B81-3CD1-4815-BD99-D7C39985CA95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39D8C289-F1D5-4481-838C-116E0A9C6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434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4B81-3CD1-4815-BD99-D7C39985CA95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C289-F1D5-4481-838C-116E0A9C6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47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4B81-3CD1-4815-BD99-D7C39985CA95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C289-F1D5-4481-838C-116E0A9C6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62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4B81-3CD1-4815-BD99-D7C39985CA95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C289-F1D5-4481-838C-116E0A9C6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14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4B81-3CD1-4815-BD99-D7C39985CA95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C289-F1D5-4481-838C-116E0A9C6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51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4B81-3CD1-4815-BD99-D7C39985CA95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39D8C289-F1D5-4481-838C-116E0A9C634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536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7274B81-3CD1-4815-BD99-D7C39985CA95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39D8C289-F1D5-4481-838C-116E0A9C634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585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7274B81-3CD1-4815-BD99-D7C39985CA95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9D8C289-F1D5-4481-838C-116E0A9C63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71251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3600" b="1" cap="none" spc="0" dirty="0">
                <a:ln/>
                <a:solidFill>
                  <a:schemeClr val="accent3"/>
                </a:solidFill>
              </a:rPr>
              <a:t>«Детский образовательный центр «Поварёнок» как инновационная модель развития естественнонаучного творчества способствующая ранней профориентации детей 5-7 лет</a:t>
            </a:r>
            <a:r>
              <a:rPr lang="ru-RU" sz="3600" b="1" cap="none" spc="0" dirty="0" smtClean="0">
                <a:ln/>
                <a:solidFill>
                  <a:schemeClr val="accent3"/>
                </a:solidFill>
              </a:rPr>
              <a:t>»</a:t>
            </a:r>
            <a:endParaRPr lang="ru-RU" sz="3600" b="1" cap="none" spc="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7288" y="4977898"/>
            <a:ext cx="9070848" cy="457201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Дубовик Виктория Сергеевна, педагог дополнительного образования</a:t>
            </a:r>
          </a:p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/>
          </a:p>
          <a:p>
            <a:r>
              <a:rPr lang="ru-RU" sz="2000" b="1" dirty="0" smtClean="0"/>
              <a:t>2021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789626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Современному ребенку – современный педагог!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007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3200" b="1" dirty="0" smtClean="0"/>
              <a:t>Значимость проекта</a:t>
            </a:r>
            <a:br>
              <a:rPr lang="ru-RU" sz="3200" b="1" dirty="0" smtClean="0"/>
            </a:br>
            <a:r>
              <a:rPr lang="ru-RU" sz="1800" dirty="0"/>
              <a:t>заключается в организации детского досуга с намерением обучения детей самозанятости в домашних условиях.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Знакомство </a:t>
            </a:r>
            <a:r>
              <a:rPr lang="ru-RU" sz="1800" dirty="0"/>
              <a:t>детей </a:t>
            </a:r>
            <a:r>
              <a:rPr lang="ru-RU" sz="1800" dirty="0" smtClean="0"/>
              <a:t>правилам обращения с продуктами </a:t>
            </a:r>
            <a:r>
              <a:rPr lang="ru-RU" sz="1800" dirty="0"/>
              <a:t>питания и кухонным </a:t>
            </a:r>
            <a:r>
              <a:rPr lang="ru-RU" sz="1800" dirty="0" smtClean="0"/>
              <a:t>оборудованием</a:t>
            </a:r>
            <a:br>
              <a:rPr lang="ru-RU" sz="1800" dirty="0" smtClean="0"/>
            </a:br>
            <a:r>
              <a:rPr lang="ru-RU" sz="1800" dirty="0" smtClean="0"/>
              <a:t>В </a:t>
            </a:r>
            <a:r>
              <a:rPr lang="ru-RU" sz="1800" dirty="0"/>
              <a:t>планирование входит как приготовление еды, так и хранение, соответствия друг другу, определения срока годности продукта, калорийности, жирности, оформление блюд и сервировка стола.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Данная </a:t>
            </a:r>
            <a:r>
              <a:rPr lang="ru-RU" sz="1800" dirty="0"/>
              <a:t>работа предусмотрена непосредственным участием детей под наблюдением педагога.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Самое </a:t>
            </a:r>
            <a:r>
              <a:rPr lang="ru-RU" sz="1800" dirty="0"/>
              <a:t>важное то, что во время подготовки к погружению старшие дошкольники должны определиться с наименованием блюда, рецепта, обязанностями, выбора правильного решения, а также готовить необходимый инструментарий для работы и вести собственную документацию по заполнению тетради рецептов</a:t>
            </a:r>
            <a:r>
              <a:rPr lang="ru-RU" sz="1800" dirty="0" smtClean="0"/>
              <a:t>.</a:t>
            </a:r>
            <a:endParaRPr lang="ru-RU" sz="1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3623" y="6040214"/>
            <a:ext cx="9070848" cy="4572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98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b="1" dirty="0">
                <a:ln/>
                <a:solidFill>
                  <a:schemeClr val="accent3"/>
                </a:solidFill>
              </a:rPr>
              <a:t>Механизм реализации проекта «Поварёнок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»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77535061"/>
              </p:ext>
            </p:extLst>
          </p:nvPr>
        </p:nvGraphicFramePr>
        <p:xfrm>
          <a:off x="2689412" y="1576387"/>
          <a:ext cx="6804212" cy="4542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6875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Этапы </a:t>
            </a:r>
            <a:r>
              <a:rPr lang="ru-RU" b="1" dirty="0">
                <a:ln/>
                <a:solidFill>
                  <a:schemeClr val="accent3"/>
                </a:solidFill>
              </a:rPr>
              <a:t>реализации проекта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251" y="2068165"/>
            <a:ext cx="6961415" cy="4011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2707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53836"/>
            <a:ext cx="10058400" cy="1371600"/>
          </a:xfrm>
        </p:spPr>
        <p:txBody>
          <a:bodyPr>
            <a:normAutofit fontScale="9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b="1" dirty="0">
                <a:ln/>
                <a:solidFill>
                  <a:schemeClr val="accent3"/>
                </a:solidFill>
              </a:rPr>
              <a:t>О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бразовательный </a:t>
            </a:r>
            <a:r>
              <a:rPr lang="ru-RU" b="1" dirty="0">
                <a:ln/>
                <a:solidFill>
                  <a:schemeClr val="accent3"/>
                </a:solidFill>
              </a:rPr>
              <a:t>модуль «Поварёнок»</a:t>
            </a:r>
            <a:br>
              <a:rPr lang="ru-RU" b="1" dirty="0">
                <a:ln/>
                <a:solidFill>
                  <a:schemeClr val="accent3"/>
                </a:solidFill>
              </a:rPr>
            </a:br>
            <a:endParaRPr lang="ru-RU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172587"/>
              </p:ext>
            </p:extLst>
          </p:nvPr>
        </p:nvGraphicFramePr>
        <p:xfrm>
          <a:off x="2254418" y="1146508"/>
          <a:ext cx="6873540" cy="536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Документ" r:id="rId3" imgW="6297183" imgH="5365173" progId="Word.Document.12">
                  <p:embed/>
                </p:oleObj>
              </mc:Choice>
              <mc:Fallback>
                <p:oleObj name="Документ" r:id="rId3" imgW="6297183" imgH="536517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54418" y="1146508"/>
                        <a:ext cx="6873540" cy="536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9835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b="1" dirty="0">
                <a:ln/>
                <a:solidFill>
                  <a:schemeClr val="accent3"/>
                </a:solidFill>
              </a:rPr>
              <a:t>Поэтапный план реализации проекта </a:t>
            </a:r>
            <a:br>
              <a:rPr lang="ru-RU" b="1" dirty="0">
                <a:ln/>
                <a:solidFill>
                  <a:schemeClr val="accent3"/>
                </a:solidFill>
              </a:rPr>
            </a:br>
            <a:endParaRPr lang="ru-RU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704620"/>
              </p:ext>
            </p:extLst>
          </p:nvPr>
        </p:nvGraphicFramePr>
        <p:xfrm>
          <a:off x="1561382" y="1715251"/>
          <a:ext cx="8755811" cy="466076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71676"/>
                <a:gridCol w="5031976"/>
                <a:gridCol w="1518249"/>
                <a:gridCol w="1733910"/>
              </a:tblGrid>
              <a:tr h="164859">
                <a:tc gridSpan="4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I этап. Разработка проекта (декабрь 2021 – январь 2022</a:t>
                      </a:r>
                      <a:r>
                        <a:rPr lang="ru-RU" sz="1100" dirty="0" smtClean="0">
                          <a:effectLst/>
                        </a:rPr>
                        <a:t>)</a:t>
                      </a:r>
                      <a:endParaRPr lang="ru-RU" sz="1100" dirty="0">
                        <a:effectLst/>
                      </a:endParaRPr>
                    </a:p>
                  </a:txBody>
                  <a:tcPr marL="21027" marR="21027" marT="10514" marB="10514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859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1.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Деятельность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Сроки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Ответственный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</a:tr>
              <a:tr h="164859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Создание творческой группы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>
                          <a:effectLst/>
                        </a:rPr>
                        <a:t>01-12.12.2021г.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>
                          <a:effectLst/>
                        </a:rPr>
                        <a:t>Руководитель проекта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</a:tr>
              <a:tr h="236775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>
                          <a:effectLst/>
                        </a:rPr>
                        <a:t>3.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Мониторинг материально-технической базы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>
                          <a:effectLst/>
                        </a:rPr>
                        <a:t>12-25.12.2021г.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>
                          <a:effectLst/>
                        </a:rPr>
                        <a:t>Творческая группа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</a:tr>
              <a:tr h="236775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>
                          <a:effectLst/>
                        </a:rPr>
                        <a:t>4.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Изучение литературы по теме проекта, опыта по направлению 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>
                          <a:effectLst/>
                        </a:rPr>
                        <a:t>12-25.12.2021г.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>
                          <a:effectLst/>
                        </a:rPr>
                        <a:t>Творческая группа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</a:tr>
              <a:tr h="164859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>
                          <a:effectLst/>
                        </a:rPr>
                        <a:t>5.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Разработка проекта </a:t>
                      </a: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>
                          <a:effectLst/>
                        </a:rPr>
                        <a:t>12.12.2021г.-30.01.2022г.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>
                          <a:effectLst/>
                        </a:rPr>
                        <a:t>Творческая группа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</a:tr>
              <a:tr h="164859">
                <a:tc gridSpan="4"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II этап. Подготовка к реализации проекта (февраль 2021-сентябрь 2021)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775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Разработка плана тематических погружений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11.01- 01.05.2021г.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Творческая группа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</a:tr>
              <a:tr h="380607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Обсуждение плана тематических погружений на методическом объединении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>
                          <a:effectLst/>
                        </a:rPr>
                        <a:t>16.05.2021г.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>
                          <a:effectLst/>
                        </a:rPr>
                        <a:t>Творческая группа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</a:tr>
              <a:tr h="92943">
                <a:tc gridSpan="4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III этап. Реализация проекта (октябрь 2021 – апрель 2022)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607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Совместная деятельность с детьми в соответствии с планом проекта</a:t>
                      </a:r>
                    </a:p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15.09.2021-31.05.2022г.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Воспитатели, специалисты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</a:tr>
              <a:tr h="380607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Совместная деятельность с родителями в соответствии с планом проекта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15.09.2021-31.05.2022г.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>
                          <a:effectLst/>
                        </a:rPr>
                        <a:t>Воспитатели, специалисты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</a:tr>
              <a:tr h="92943">
                <a:tc gridSpan="4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en-US" sz="1100" dirty="0">
                          <a:effectLst/>
                        </a:rPr>
                        <a:t>IV </a:t>
                      </a:r>
                      <a:r>
                        <a:rPr lang="ru-RU" sz="1100" dirty="0">
                          <a:effectLst/>
                        </a:rPr>
                        <a:t>этап. Подведение итогов.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3317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Информирование общественности о результатах реализации проекта:</a:t>
                      </a:r>
                    </a:p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1.Открытие центра «Поварёнок»</a:t>
                      </a:r>
                    </a:p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2.Результаты детской деятельности (детские проекты)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01.11.2021г</a:t>
                      </a:r>
                      <a:r>
                        <a:rPr lang="ru-RU" sz="1100" dirty="0">
                          <a:effectLst/>
                        </a:rPr>
                        <a:t>. </a:t>
                      </a:r>
                    </a:p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01.11.2022г</a:t>
                      </a:r>
                      <a:r>
                        <a:rPr lang="ru-RU" sz="11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100" dirty="0">
                          <a:effectLst/>
                        </a:rPr>
                        <a:t>Руководитель проекта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</a:tr>
              <a:tr h="236775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2.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Формирование кейса проектных </a:t>
                      </a:r>
                      <a:r>
                        <a:rPr lang="ru-RU" sz="1200" dirty="0" smtClean="0">
                          <a:effectLst/>
                        </a:rPr>
                        <a:t>материалов</a:t>
                      </a:r>
                      <a:endParaRPr lang="ru-RU" sz="1200" dirty="0">
                        <a:effectLst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В течение учебного года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Воспитатели, специалисты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</a:tr>
              <a:tr h="164859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Размещение проектных материалов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Ежемесячно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Творческая группа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27" marR="21027" marT="10514" marB="105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374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altLang="ru-RU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Показатели проекта </a:t>
            </a:r>
            <a:r>
              <a:rPr lang="ru-RU" altLang="ru-RU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altLang="ru-RU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контрольные точки</a:t>
            </a:r>
            <a:r>
              <a:rPr lang="ru-RU" altLang="ru-RU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346150"/>
              </p:ext>
            </p:extLst>
          </p:nvPr>
        </p:nvGraphicFramePr>
        <p:xfrm>
          <a:off x="1608993" y="2103438"/>
          <a:ext cx="8150471" cy="274120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677007"/>
                <a:gridCol w="3534508"/>
                <a:gridCol w="2892551"/>
                <a:gridCol w="1046405"/>
              </a:tblGrid>
              <a:tr h="64188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3" marR="57003" marT="28502" marB="2850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Показатель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3" marR="57003" marT="28502" marB="2850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Базовое значение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3" marR="57003" marT="28502" marB="2850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Сроки  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3" marR="57003" marT="28502" marB="28502"/>
                </a:tc>
              </a:tr>
              <a:tr h="81556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4000"/>
                        </a:lnSpc>
                        <a:buFont typeface="Times New Roman" panose="02020603050405020304" pitchFamily="18" charset="0"/>
                        <a:buAutoNum type="arabicPeriod"/>
                      </a:pP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3" marR="57003" marT="28502" marB="2850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Организация образовательного пространства «Поварёнок» в помещении на базе МБДОУ детский сад «Рыбка»;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3" marR="57003" marT="28502" marB="2850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Организация зоны активности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«Поварёнок» Приобретение инвентаря и оборудования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3" marR="57003" marT="28502" marB="2850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Декабрь 2021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3" marR="57003" marT="28502" marB="28502"/>
                </a:tc>
              </a:tr>
              <a:tr h="836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4000"/>
                        </a:lnSpc>
                        <a:buFont typeface="Times New Roman" panose="02020603050405020304" pitchFamily="18" charset="0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2.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3" marR="57003" marT="28502" marB="2850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Создание родительского чата для обмена рецептами и выбора приготовления блюд на следующее занятие.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3" marR="57003" marT="28502" marB="2850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Платформа </a:t>
                      </a:r>
                      <a:r>
                        <a:rPr lang="ru-RU" sz="1200" dirty="0" err="1">
                          <a:effectLst/>
                        </a:rPr>
                        <a:t>ватсап</a:t>
                      </a:r>
                      <a:r>
                        <a:rPr lang="ru-RU" sz="1200" dirty="0">
                          <a:effectLst/>
                        </a:rPr>
                        <a:t> и </a:t>
                      </a:r>
                      <a:r>
                        <a:rPr lang="ru-RU" sz="1200" dirty="0" err="1">
                          <a:effectLst/>
                        </a:rPr>
                        <a:t>вайбер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3" marR="57003" marT="28502" marB="2850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Январь 2022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3" marR="57003" marT="28502" marB="28502"/>
                </a:tc>
              </a:tr>
              <a:tr h="44692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4000"/>
                        </a:lnSpc>
                        <a:buFont typeface="Times New Roman" panose="02020603050405020304" pitchFamily="18" charset="0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3.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3" marR="57003" marT="28502" marB="2850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Фотобанк детских рецептов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3" marR="57003" marT="28502" marB="2850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Печатное издание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3" marR="57003" marT="28502" marB="2850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Май 2022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03" marR="57003" marT="28502" marB="2850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30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sz="36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проекта «Поварёнок» </a:t>
            </a:r>
            <a:r>
              <a:rPr lang="ru-RU" altLang="ru-RU" sz="3600" b="1" dirty="0">
                <a:ln/>
                <a:solidFill>
                  <a:schemeClr val="accent3"/>
                </a:solidFill>
              </a:rPr>
              <a:t/>
            </a:r>
            <a:br>
              <a:rPr lang="ru-RU" altLang="ru-RU" sz="3600" b="1" dirty="0">
                <a:ln/>
                <a:solidFill>
                  <a:schemeClr val="accent3"/>
                </a:solidFill>
              </a:rPr>
            </a:br>
            <a:r>
              <a:rPr lang="ru-RU" altLang="ru-RU" sz="36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погружение в профессиональные отрасли и профессии по типу «человек – человек</a:t>
            </a:r>
            <a:r>
              <a:rPr lang="ru-RU" altLang="ru-RU" sz="36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858883"/>
              </p:ext>
            </p:extLst>
          </p:nvPr>
        </p:nvGraphicFramePr>
        <p:xfrm>
          <a:off x="1854680" y="2272986"/>
          <a:ext cx="8074324" cy="400746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12090"/>
                <a:gridCol w="1837025"/>
                <a:gridCol w="3145911"/>
                <a:gridCol w="2579298"/>
              </a:tblGrid>
              <a:tr h="200108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№ п\п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Тема 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Теория 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Практика 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</a:tr>
              <a:tr h="63657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4000"/>
                        </a:lnSpc>
                        <a:buFont typeface="Times New Roman" panose="02020603050405020304" pitchFamily="18" charset="0"/>
                        <a:buAutoNum type="arabicPeriod"/>
                      </a:pPr>
                      <a:endParaRPr lang="ru-RU" sz="1200" dirty="0" smtClean="0">
                        <a:effectLst/>
                      </a:endParaRPr>
                    </a:p>
                    <a:p>
                      <a:pPr marL="0" lvl="0" indent="0" algn="just">
                        <a:lnSpc>
                          <a:spcPct val="114000"/>
                        </a:lnSpc>
                        <a:buFont typeface="Times New Roman" panose="02020603050405020304" pitchFamily="18" charset="0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1. </a:t>
                      </a:r>
                      <a:endParaRPr lang="ru-R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Модуль 1. Введение в мир кулинарного искусства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История кулинарного искусства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Презентация национальных блюд (виды блюд, способы приготовления), работа с родителями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</a:tr>
              <a:tr h="62045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4000"/>
                        </a:lnSpc>
                        <a:buFont typeface="Times New Roman" panose="02020603050405020304" pitchFamily="18" charset="0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2.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Модуль 2.  Салаты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Столовый этикет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Основные правила столового этикета, вкусовое совмещение продуктов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Приготовление различных салатов, оформление стола, презентация блюда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</a:tr>
              <a:tr h="63657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4000"/>
                        </a:lnSpc>
                        <a:buFont typeface="Times New Roman" panose="02020603050405020304" pitchFamily="18" charset="0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3. </a:t>
                      </a:r>
                      <a:endParaRPr lang="ru-R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Модуль 3. Бутерброды 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Новогодний этикет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Новогодний стол в разных странах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Приготовление различных бутербродов с обязательным новогодним оформлением и презентацией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</a:tr>
              <a:tr h="54927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4000"/>
                        </a:lnSpc>
                        <a:buFont typeface="Times New Roman" panose="02020603050405020304" pitchFamily="18" charset="0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4. </a:t>
                      </a:r>
                      <a:endParaRPr lang="ru-R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Модуль 4. Десерты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Ресторанный этикет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Профессии в сфере питания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Открытие детского ресторана быстрого питания (название, сервис, меню)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</a:tr>
              <a:tr h="46198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5. 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Модуль 5. Холодные и горячие закуски. Праздничный этикет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Праздничные оформления столов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Организация дня рождения проекта «Острова успеха»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</a:tr>
              <a:tr h="461985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 smtClean="0">
                          <a:effectLst/>
                        </a:rPr>
                        <a:t>6.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Подведение итогов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>
                          <a:effectLst/>
                        </a:rPr>
                        <a:t>Видеофильм «Как это было»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dirty="0">
                          <a:effectLst/>
                        </a:rPr>
                        <a:t>Создание фильма, фотовыставки, презентация профессии в сфере питания на выбор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25523" marR="25523" marT="12762" marB="1276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856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altLang="ru-RU" b="1" dirty="0" err="1">
                <a:ln/>
                <a:solidFill>
                  <a:schemeClr val="accent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</a:t>
            </a:r>
            <a:r>
              <a:rPr lang="ru-RU" altLang="ru-RU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тематический план </a:t>
            </a:r>
            <a:r>
              <a:rPr lang="ru-RU" altLang="ru-RU" b="1" dirty="0">
                <a:ln/>
                <a:solidFill>
                  <a:schemeClr val="accent3"/>
                </a:solidFill>
                <a:latin typeface="Arial" panose="020B0604020202020204" pitchFamily="34" charset="0"/>
              </a:rPr>
              <a:t/>
            </a:r>
            <a:br>
              <a:rPr lang="ru-RU" altLang="ru-RU" b="1" dirty="0">
                <a:ln/>
                <a:solidFill>
                  <a:schemeClr val="accent3"/>
                </a:solidFill>
                <a:latin typeface="Arial" panose="020B0604020202020204" pitchFamily="34" charset="0"/>
              </a:rPr>
            </a:br>
            <a:endParaRPr lang="ru-RU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016710"/>
              </p:ext>
            </p:extLst>
          </p:nvPr>
        </p:nvGraphicFramePr>
        <p:xfrm>
          <a:off x="2268748" y="2103438"/>
          <a:ext cx="7358331" cy="410414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810882"/>
                <a:gridCol w="3565488"/>
                <a:gridCol w="989259"/>
                <a:gridCol w="1147314"/>
                <a:gridCol w="845388"/>
              </a:tblGrid>
              <a:tr h="519878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300" dirty="0">
                          <a:effectLst/>
                        </a:rPr>
                        <a:t>№ п\п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300" dirty="0">
                          <a:effectLst/>
                        </a:rPr>
                        <a:t>Тема 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dirty="0"/>
                        <a:t>теория</a:t>
                      </a: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dirty="0"/>
                        <a:t>практика</a:t>
                      </a: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/>
                        <a:t>всего</a:t>
                      </a:r>
                    </a:p>
                  </a:txBody>
                  <a:tcPr marL="66309" marR="66309" marT="33154" marB="33154"/>
                </a:tc>
              </a:tr>
              <a:tr h="51987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4000"/>
                        </a:lnSpc>
                        <a:buFont typeface="Times New Roman" panose="02020603050405020304" pitchFamily="18" charset="0"/>
                        <a:buNone/>
                      </a:pPr>
                      <a:r>
                        <a:rPr lang="ru-RU" sz="1300" dirty="0" smtClean="0">
                          <a:effectLst/>
                        </a:rPr>
                        <a:t>1.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300">
                          <a:effectLst/>
                        </a:rPr>
                        <a:t>Модуль 1. Введение в мир кулинарного искусства</a:t>
                      </a:r>
                      <a:endParaRPr lang="ru-RU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/>
                        <a:t>1</a:t>
                      </a: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dirty="0"/>
                        <a:t>1</a:t>
                      </a: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dirty="0"/>
                        <a:t>2</a:t>
                      </a:r>
                    </a:p>
                  </a:txBody>
                  <a:tcPr marL="66309" marR="66309" marT="33154" marB="33154"/>
                </a:tc>
              </a:tr>
              <a:tr h="51987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4000"/>
                        </a:lnSpc>
                        <a:buFont typeface="Times New Roman" panose="02020603050405020304" pitchFamily="18" charset="0"/>
                        <a:buNone/>
                      </a:pPr>
                      <a:r>
                        <a:rPr lang="ru-RU" sz="1300" dirty="0" smtClean="0">
                          <a:effectLst/>
                        </a:rPr>
                        <a:t>2.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300" dirty="0">
                          <a:effectLst/>
                        </a:rPr>
                        <a:t>Модуль 2.  Салаты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300" dirty="0">
                          <a:effectLst/>
                        </a:rPr>
                        <a:t>Столовый этикет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/>
                        <a:t>1</a:t>
                      </a: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/>
                        <a:t>3</a:t>
                      </a: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dirty="0"/>
                        <a:t>4</a:t>
                      </a:r>
                    </a:p>
                  </a:txBody>
                  <a:tcPr marL="66309" marR="66309" marT="33154" marB="33154"/>
                </a:tc>
              </a:tr>
              <a:tr h="51987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4000"/>
                        </a:lnSpc>
                        <a:buFont typeface="Times New Roman" panose="02020603050405020304" pitchFamily="18" charset="0"/>
                        <a:buNone/>
                      </a:pPr>
                      <a:r>
                        <a:rPr lang="ru-RU" sz="1300" dirty="0" smtClean="0">
                          <a:effectLst/>
                        </a:rPr>
                        <a:t>3.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300">
                          <a:effectLst/>
                        </a:rPr>
                        <a:t>Модуль 3. Бутерброды 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300">
                          <a:effectLst/>
                        </a:rPr>
                        <a:t>Новогодний этикет</a:t>
                      </a:r>
                      <a:endParaRPr lang="ru-RU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/>
                        <a:t>1</a:t>
                      </a: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/>
                        <a:t>2</a:t>
                      </a: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dirty="0"/>
                        <a:t>3</a:t>
                      </a:r>
                    </a:p>
                  </a:txBody>
                  <a:tcPr marL="66309" marR="66309" marT="33154" marB="33154"/>
                </a:tc>
              </a:tr>
              <a:tr h="51987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4000"/>
                        </a:lnSpc>
                        <a:buFont typeface="Times New Roman" panose="02020603050405020304" pitchFamily="18" charset="0"/>
                        <a:buNone/>
                      </a:pPr>
                      <a:r>
                        <a:rPr lang="ru-RU" sz="1300" dirty="0" smtClean="0">
                          <a:effectLst/>
                        </a:rPr>
                        <a:t>4.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300">
                          <a:effectLst/>
                        </a:rPr>
                        <a:t>Модуль 4. Десерты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300">
                          <a:effectLst/>
                        </a:rPr>
                        <a:t>Ресторанный этикет</a:t>
                      </a:r>
                      <a:endParaRPr lang="ru-RU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/>
                        <a:t>1</a:t>
                      </a: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/>
                        <a:t>3</a:t>
                      </a: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dirty="0"/>
                        <a:t>4</a:t>
                      </a:r>
                    </a:p>
                  </a:txBody>
                  <a:tcPr marL="66309" marR="66309" marT="33154" marB="33154"/>
                </a:tc>
              </a:tr>
              <a:tr h="746662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300" dirty="0" smtClean="0">
                          <a:effectLst/>
                        </a:rPr>
                        <a:t>5.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300">
                          <a:effectLst/>
                        </a:rPr>
                        <a:t>Модуль 5. Холодные и горячие закуски. Праздничный этикет</a:t>
                      </a:r>
                      <a:endParaRPr lang="ru-RU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/>
                        <a:t>1</a:t>
                      </a: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dirty="0"/>
                        <a:t>3</a:t>
                      </a: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dirty="0"/>
                        <a:t>4</a:t>
                      </a:r>
                    </a:p>
                  </a:txBody>
                  <a:tcPr marL="66309" marR="66309" marT="33154" marB="33154"/>
                </a:tc>
              </a:tr>
              <a:tr h="293093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300" dirty="0" smtClean="0">
                          <a:effectLst/>
                        </a:rPr>
                        <a:t>6.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300">
                          <a:effectLst/>
                        </a:rPr>
                        <a:t>Подведение итогов</a:t>
                      </a:r>
                      <a:endParaRPr lang="ru-RU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/>
                        <a:t>1</a:t>
                      </a: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dirty="0"/>
                        <a:t>1</a:t>
                      </a: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dirty="0"/>
                        <a:t>2</a:t>
                      </a:r>
                    </a:p>
                  </a:txBody>
                  <a:tcPr marL="66309" marR="66309" marT="33154" marB="33154"/>
                </a:tc>
              </a:tr>
              <a:tr h="293093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r>
                        <a:rPr lang="ru-RU" sz="1300" dirty="0" smtClean="0">
                          <a:effectLst/>
                        </a:rPr>
                        <a:t>ИТОГО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/>
                        <a:t>6</a:t>
                      </a: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/>
                        <a:t>13</a:t>
                      </a:r>
                    </a:p>
                  </a:txBody>
                  <a:tcPr marL="66309" marR="66309" marT="33154" marB="331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dirty="0"/>
                        <a:t>19</a:t>
                      </a:r>
                    </a:p>
                  </a:txBody>
                  <a:tcPr marL="66309" marR="66309" marT="33154" marB="3315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909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283</TotalTime>
  <Words>573</Words>
  <Application>Microsoft Office PowerPoint</Application>
  <PresentationFormat>Произвольный</PresentationFormat>
  <Paragraphs>167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Savon</vt:lpstr>
      <vt:lpstr>Документ Microsoft Word</vt:lpstr>
      <vt:lpstr>«Детский образовательный центр «Поварёнок» как инновационная модель развития естественнонаучного творчества способствующая ранней профориентации детей 5-7 лет»</vt:lpstr>
      <vt:lpstr>Значимость проекта заключается в организации детского досуга с намерением обучения детей самозанятости в домашних условиях.  Знакомство детей правилам обращения с продуктами питания и кухонным оборудованием В планирование входит как приготовление еды, так и хранение, соответствия друг другу, определения срока годности продукта, калорийности, жирности, оформление блюд и сервировка стола.  Данная работа предусмотрена непосредственным участием детей под наблюдением педагога.  Самое важное то, что во время подготовки к погружению старшие дошкольники должны определиться с наименованием блюда, рецепта, обязанностями, выбора правильного решения, а также готовить необходимый инструментарий для работы и вести собственную документацию по заполнению тетради рецептов.</vt:lpstr>
      <vt:lpstr>Механизм реализации проекта «Поварёнок»</vt:lpstr>
      <vt:lpstr>Этапы реализации проекта</vt:lpstr>
      <vt:lpstr>Образовательный модуль «Поварёнок» </vt:lpstr>
      <vt:lpstr>Поэтапный план реализации проекта  </vt:lpstr>
      <vt:lpstr>Показатели проекта  (контрольные точки)</vt:lpstr>
      <vt:lpstr>Содержание проекта «Поварёнок»  погружение в профессиональные отрасли и профессии по типу «человек – человек»</vt:lpstr>
      <vt:lpstr>Учебно – тематический план  </vt:lpstr>
      <vt:lpstr>Спасибо за внимание</vt:lpstr>
    </vt:vector>
  </TitlesOfParts>
  <Company>Image&amp;Matros ®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Image&amp;Matros ®</dc:creator>
  <cp:lastModifiedBy>Пользователь Windows</cp:lastModifiedBy>
  <cp:revision>7</cp:revision>
  <dcterms:created xsi:type="dcterms:W3CDTF">2022-01-17T12:27:41Z</dcterms:created>
  <dcterms:modified xsi:type="dcterms:W3CDTF">2022-01-21T07:45:44Z</dcterms:modified>
</cp:coreProperties>
</file>